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33"/>
  </p:notesMasterIdLst>
  <p:sldIdLst>
    <p:sldId id="256" r:id="rId2"/>
    <p:sldId id="290" r:id="rId3"/>
    <p:sldId id="257" r:id="rId4"/>
    <p:sldId id="272" r:id="rId5"/>
    <p:sldId id="258" r:id="rId6"/>
    <p:sldId id="274" r:id="rId7"/>
    <p:sldId id="287" r:id="rId8"/>
    <p:sldId id="259" r:id="rId9"/>
    <p:sldId id="280" r:id="rId10"/>
    <p:sldId id="277" r:id="rId11"/>
    <p:sldId id="275" r:id="rId12"/>
    <p:sldId id="278" r:id="rId13"/>
    <p:sldId id="281" r:id="rId14"/>
    <p:sldId id="261" r:id="rId15"/>
    <p:sldId id="260" r:id="rId16"/>
    <p:sldId id="262" r:id="rId17"/>
    <p:sldId id="282" r:id="rId18"/>
    <p:sldId id="264" r:id="rId19"/>
    <p:sldId id="263" r:id="rId20"/>
    <p:sldId id="265" r:id="rId21"/>
    <p:sldId id="283" r:id="rId22"/>
    <p:sldId id="266" r:id="rId23"/>
    <p:sldId id="267" r:id="rId24"/>
    <p:sldId id="284" r:id="rId25"/>
    <p:sldId id="268" r:id="rId26"/>
    <p:sldId id="285" r:id="rId27"/>
    <p:sldId id="286" r:id="rId28"/>
    <p:sldId id="269" r:id="rId29"/>
    <p:sldId id="270" r:id="rId30"/>
    <p:sldId id="271" r:id="rId31"/>
    <p:sldId id="288"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EB31D03-7065-45F4-B6FF-D87AD8283E3D}">
          <p14:sldIdLst>
            <p14:sldId id="256"/>
            <p14:sldId id="290"/>
            <p14:sldId id="257"/>
            <p14:sldId id="272"/>
            <p14:sldId id="258"/>
            <p14:sldId id="274"/>
            <p14:sldId id="287"/>
            <p14:sldId id="259"/>
            <p14:sldId id="280"/>
            <p14:sldId id="277"/>
            <p14:sldId id="275"/>
            <p14:sldId id="278"/>
            <p14:sldId id="281"/>
            <p14:sldId id="261"/>
            <p14:sldId id="260"/>
            <p14:sldId id="262"/>
            <p14:sldId id="282"/>
            <p14:sldId id="264"/>
            <p14:sldId id="263"/>
            <p14:sldId id="265"/>
            <p14:sldId id="283"/>
            <p14:sldId id="266"/>
            <p14:sldId id="267"/>
            <p14:sldId id="284"/>
            <p14:sldId id="268"/>
            <p14:sldId id="285"/>
            <p14:sldId id="286"/>
            <p14:sldId id="269"/>
            <p14:sldId id="270"/>
            <p14:sldId id="271"/>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B00"/>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63" autoAdjust="0"/>
    <p:restoredTop sz="76905" autoAdjust="0"/>
  </p:normalViewPr>
  <p:slideViewPr>
    <p:cSldViewPr snapToGrid="0">
      <p:cViewPr varScale="1">
        <p:scale>
          <a:sx n="65" d="100"/>
          <a:sy n="65" d="100"/>
        </p:scale>
        <p:origin x="2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10FF5-B2BD-4BF7-B79C-3EEEBFCA8C52}" type="datetimeFigureOut">
              <a:rPr lang="en-US" smtClean="0"/>
              <a:t>10/12/2019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321CC-9F2D-4B26-A0EE-BA2DAB66508A}" type="slidenum">
              <a:rPr lang="en-US" smtClean="0"/>
              <a:t>‹#›</a:t>
            </a:fld>
            <a:endParaRPr lang="en-US"/>
          </a:p>
        </p:txBody>
      </p:sp>
    </p:spTree>
    <p:extLst>
      <p:ext uri="{BB962C8B-B14F-4D97-AF65-F5344CB8AC3E}">
        <p14:creationId xmlns:p14="http://schemas.microsoft.com/office/powerpoint/2010/main" val="1079259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Playing DND or ~20 years</a:t>
            </a:r>
          </a:p>
        </p:txBody>
      </p:sp>
      <p:sp>
        <p:nvSpPr>
          <p:cNvPr id="4" name="Slide Number Placeholder 3"/>
          <p:cNvSpPr>
            <a:spLocks noGrp="1"/>
          </p:cNvSpPr>
          <p:nvPr>
            <p:ph type="sldNum" sz="quarter" idx="5"/>
          </p:nvPr>
        </p:nvSpPr>
        <p:spPr/>
        <p:txBody>
          <a:bodyPr/>
          <a:lstStyle/>
          <a:p>
            <a:fld id="{C1E321CC-9F2D-4B26-A0EE-BA2DAB66508A}" type="slidenum">
              <a:rPr lang="en-US" smtClean="0"/>
              <a:t>3</a:t>
            </a:fld>
            <a:endParaRPr lang="en-US"/>
          </a:p>
        </p:txBody>
      </p:sp>
    </p:spTree>
    <p:extLst>
      <p:ext uri="{BB962C8B-B14F-4D97-AF65-F5344CB8AC3E}">
        <p14:creationId xmlns:p14="http://schemas.microsoft.com/office/powerpoint/2010/main" val="3705539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Mentorship!</a:t>
            </a:r>
          </a:p>
          <a:p>
            <a:r>
              <a:rPr lang="en-US" dirty="0"/>
              <a:t>Junior dev, coding down path that we have been down before, time to speak up</a:t>
            </a:r>
          </a:p>
          <a:p>
            <a:r>
              <a:rPr lang="en-US" dirty="0"/>
              <a:t>For loop vs </a:t>
            </a:r>
            <a:r>
              <a:rPr lang="en-US" dirty="0" err="1"/>
              <a:t>ForEach</a:t>
            </a:r>
            <a:endParaRPr lang="en-US" dirty="0"/>
          </a:p>
          <a:p>
            <a:r>
              <a:rPr lang="en-US" dirty="0"/>
              <a:t>Teach why that path didn’t work for us, found too many out of range exceptions</a:t>
            </a:r>
          </a:p>
          <a:p>
            <a:r>
              <a:rPr lang="en-US" dirty="0"/>
              <a:t>Code cant be perfect first time</a:t>
            </a:r>
          </a:p>
          <a:p>
            <a:r>
              <a:rPr lang="en-US" dirty="0"/>
              <a:t>Don’t spend too much time there – this is good enough</a:t>
            </a:r>
          </a:p>
          <a:p>
            <a:r>
              <a:rPr lang="en-US" dirty="0"/>
              <a:t>Related - Premature optimization </a:t>
            </a:r>
          </a:p>
          <a:p>
            <a:r>
              <a:rPr lang="en-US" dirty="0"/>
              <a:t>Code Review is good time to point out how it can be better</a:t>
            </a:r>
          </a:p>
        </p:txBody>
      </p:sp>
      <p:sp>
        <p:nvSpPr>
          <p:cNvPr id="4" name="Slide Number Placeholder 3"/>
          <p:cNvSpPr>
            <a:spLocks noGrp="1"/>
          </p:cNvSpPr>
          <p:nvPr>
            <p:ph type="sldNum" sz="quarter" idx="5"/>
          </p:nvPr>
        </p:nvSpPr>
        <p:spPr/>
        <p:txBody>
          <a:bodyPr/>
          <a:lstStyle/>
          <a:p>
            <a:fld id="{C1E321CC-9F2D-4B26-A0EE-BA2DAB66508A}" type="slidenum">
              <a:rPr lang="en-US" smtClean="0"/>
              <a:t>16</a:t>
            </a:fld>
            <a:endParaRPr lang="en-US"/>
          </a:p>
        </p:txBody>
      </p:sp>
    </p:spTree>
    <p:extLst>
      <p:ext uri="{BB962C8B-B14F-4D97-AF65-F5344CB8AC3E}">
        <p14:creationId xmlns:p14="http://schemas.microsoft.com/office/powerpoint/2010/main" val="1233566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Players can come up with great ideas you never thought of</a:t>
            </a:r>
          </a:p>
          <a:p>
            <a:r>
              <a:rPr lang="en-US" dirty="0"/>
              <a:t>Use their ideas for (and against) them</a:t>
            </a:r>
          </a:p>
          <a:p>
            <a:r>
              <a:rPr lang="en-US" dirty="0"/>
              <a:t>Curse of </a:t>
            </a:r>
            <a:r>
              <a:rPr lang="en-US" dirty="0" err="1"/>
              <a:t>Strahd</a:t>
            </a:r>
            <a:r>
              <a:rPr lang="en-US" dirty="0"/>
              <a:t>, players thought ravens were bad guys. Played it up, reveal that they were good was bigger payoff</a:t>
            </a:r>
          </a:p>
        </p:txBody>
      </p:sp>
      <p:sp>
        <p:nvSpPr>
          <p:cNvPr id="4" name="Slide Number Placeholder 3"/>
          <p:cNvSpPr>
            <a:spLocks noGrp="1"/>
          </p:cNvSpPr>
          <p:nvPr>
            <p:ph type="sldNum" sz="quarter" idx="5"/>
          </p:nvPr>
        </p:nvSpPr>
        <p:spPr/>
        <p:txBody>
          <a:bodyPr/>
          <a:lstStyle/>
          <a:p>
            <a:fld id="{C1E321CC-9F2D-4B26-A0EE-BA2DAB66508A}" type="slidenum">
              <a:rPr lang="en-US" smtClean="0"/>
              <a:t>18</a:t>
            </a:fld>
            <a:endParaRPr lang="en-US"/>
          </a:p>
        </p:txBody>
      </p:sp>
    </p:spTree>
    <p:extLst>
      <p:ext uri="{BB962C8B-B14F-4D97-AF65-F5344CB8AC3E}">
        <p14:creationId xmlns:p14="http://schemas.microsoft.com/office/powerpoint/2010/main" val="3092662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Contract?</a:t>
            </a:r>
          </a:p>
          <a:p>
            <a:r>
              <a:rPr lang="en-US" dirty="0"/>
              <a:t>Someone else’s game, respect that</a:t>
            </a:r>
          </a:p>
          <a:p>
            <a:r>
              <a:rPr lang="en-US" dirty="0"/>
              <a:t>Don’t play someone else’s character – let them make the decisions for their character</a:t>
            </a:r>
          </a:p>
          <a:p>
            <a:r>
              <a:rPr lang="en-US" dirty="0"/>
              <a:t>Story: Fellow player made </a:t>
            </a:r>
            <a:r>
              <a:rPr lang="en-US" dirty="0" err="1"/>
              <a:t>Aasimar</a:t>
            </a:r>
            <a:r>
              <a:rPr lang="en-US" dirty="0"/>
              <a:t> warlock, which I had done in previous game. During PC creation she kept it secret.</a:t>
            </a:r>
          </a:p>
          <a:p>
            <a:r>
              <a:rPr lang="en-US" dirty="0"/>
              <a:t>Picked up on context clues (human with </a:t>
            </a:r>
            <a:r>
              <a:rPr lang="en-US" dirty="0" err="1"/>
              <a:t>darkvision</a:t>
            </a:r>
            <a:r>
              <a:rPr lang="en-US" dirty="0"/>
              <a:t>??), didn’t say anything because doing so would ruin her fun of that reveal later.</a:t>
            </a:r>
          </a:p>
        </p:txBody>
      </p:sp>
      <p:sp>
        <p:nvSpPr>
          <p:cNvPr id="4" name="Slide Number Placeholder 3"/>
          <p:cNvSpPr>
            <a:spLocks noGrp="1"/>
          </p:cNvSpPr>
          <p:nvPr>
            <p:ph type="sldNum" sz="quarter" idx="5"/>
          </p:nvPr>
        </p:nvSpPr>
        <p:spPr/>
        <p:txBody>
          <a:bodyPr/>
          <a:lstStyle/>
          <a:p>
            <a:fld id="{C1E321CC-9F2D-4B26-A0EE-BA2DAB66508A}" type="slidenum">
              <a:rPr lang="en-US" smtClean="0"/>
              <a:t>19</a:t>
            </a:fld>
            <a:endParaRPr lang="en-US"/>
          </a:p>
        </p:txBody>
      </p:sp>
    </p:spTree>
    <p:extLst>
      <p:ext uri="{BB962C8B-B14F-4D97-AF65-F5344CB8AC3E}">
        <p14:creationId xmlns:p14="http://schemas.microsoft.com/office/powerpoint/2010/main" val="1499337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Junior Dev</a:t>
            </a:r>
          </a:p>
          <a:p>
            <a:r>
              <a:rPr lang="en-US" dirty="0"/>
              <a:t>Let them make some mistakes, they will learn from doing</a:t>
            </a:r>
          </a:p>
          <a:p>
            <a:r>
              <a:rPr lang="en-US" dirty="0"/>
              <a:t>Junior dev had written a function a few times, by the fourth one, he was able to see a lot of similarities, patterns, he refactored it then to make it better</a:t>
            </a:r>
          </a:p>
          <a:p>
            <a:r>
              <a:rPr lang="en-US" dirty="0"/>
              <a:t>No nitpicking whitespace, typos during pairing – wait till the end or during code review</a:t>
            </a:r>
          </a:p>
          <a:p>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20</a:t>
            </a:fld>
            <a:endParaRPr lang="en-US"/>
          </a:p>
        </p:txBody>
      </p:sp>
    </p:spTree>
    <p:extLst>
      <p:ext uri="{BB962C8B-B14F-4D97-AF65-F5344CB8AC3E}">
        <p14:creationId xmlns:p14="http://schemas.microsoft.com/office/powerpoint/2010/main" val="4110926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Fighter, Rogue, Wizard in dungeon, come to dead end and see a statue</a:t>
            </a:r>
          </a:p>
          <a:p>
            <a:r>
              <a:rPr lang="en-US" dirty="0"/>
              <a:t>Fighter grew up in the mines, knows stonework says statue is newer than the rest of the work around here</a:t>
            </a:r>
          </a:p>
          <a:p>
            <a:r>
              <a:rPr lang="en-US" dirty="0"/>
              <a:t>Wizard sees glyphs on the statue no one can read – she casts Comprehend Languages reads out “I speak the truth”</a:t>
            </a:r>
          </a:p>
          <a:p>
            <a:r>
              <a:rPr lang="en-US" dirty="0"/>
              <a:t>Rogue, thinks to check the head of the statue, find a mechanism in the mouth</a:t>
            </a:r>
          </a:p>
          <a:p>
            <a:r>
              <a:rPr lang="en-US" dirty="0"/>
              <a:t>Push button, statue and secret door opens in </a:t>
            </a:r>
          </a:p>
        </p:txBody>
      </p:sp>
      <p:sp>
        <p:nvSpPr>
          <p:cNvPr id="4" name="Slide Number Placeholder 3"/>
          <p:cNvSpPr>
            <a:spLocks noGrp="1"/>
          </p:cNvSpPr>
          <p:nvPr>
            <p:ph type="sldNum" sz="quarter" idx="5"/>
          </p:nvPr>
        </p:nvSpPr>
        <p:spPr/>
        <p:txBody>
          <a:bodyPr/>
          <a:lstStyle/>
          <a:p>
            <a:fld id="{C1E321CC-9F2D-4B26-A0EE-BA2DAB66508A}" type="slidenum">
              <a:rPr lang="en-US" smtClean="0"/>
              <a:t>22</a:t>
            </a:fld>
            <a:endParaRPr lang="en-US"/>
          </a:p>
        </p:txBody>
      </p:sp>
    </p:spTree>
    <p:extLst>
      <p:ext uri="{BB962C8B-B14F-4D97-AF65-F5344CB8AC3E}">
        <p14:creationId xmlns:p14="http://schemas.microsoft.com/office/powerpoint/2010/main" val="107076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a hard feature to get out the door</a:t>
            </a:r>
          </a:p>
          <a:p>
            <a:r>
              <a:rPr lang="en-US" dirty="0"/>
              <a:t>Building </a:t>
            </a:r>
            <a:r>
              <a:rPr lang="en-US" dirty="0" err="1"/>
              <a:t>powerpoints</a:t>
            </a:r>
            <a:r>
              <a:rPr lang="en-US" dirty="0"/>
              <a:t> for customer with graphs</a:t>
            </a:r>
          </a:p>
          <a:p>
            <a:r>
              <a:rPr lang="en-US" dirty="0"/>
              <a:t>Researcher went in a figured out how to build excel charts programmatically and export them to PPT – he built that</a:t>
            </a:r>
          </a:p>
          <a:p>
            <a:r>
              <a:rPr lang="en-US" dirty="0"/>
              <a:t>One dev took the data and massaged it into useable format for new builder</a:t>
            </a:r>
          </a:p>
          <a:p>
            <a:r>
              <a:rPr lang="en-US" dirty="0"/>
              <a:t>One dev took care of the UI/UX </a:t>
            </a:r>
          </a:p>
          <a:p>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23</a:t>
            </a:fld>
            <a:endParaRPr lang="en-US"/>
          </a:p>
        </p:txBody>
      </p:sp>
    </p:spTree>
    <p:extLst>
      <p:ext uri="{BB962C8B-B14F-4D97-AF65-F5344CB8AC3E}">
        <p14:creationId xmlns:p14="http://schemas.microsoft.com/office/powerpoint/2010/main" val="918708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25</a:t>
            </a:fld>
            <a:endParaRPr lang="en-US"/>
          </a:p>
        </p:txBody>
      </p:sp>
    </p:spTree>
    <p:extLst>
      <p:ext uri="{BB962C8B-B14F-4D97-AF65-F5344CB8AC3E}">
        <p14:creationId xmlns:p14="http://schemas.microsoft.com/office/powerpoint/2010/main" val="523222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Underexplain – walk into a room and see a door on the other side</a:t>
            </a:r>
          </a:p>
          <a:p>
            <a:r>
              <a:rPr lang="en-US" dirty="0"/>
              <a:t>-boring and unengaging</a:t>
            </a:r>
          </a:p>
          <a:p>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26</a:t>
            </a:fld>
            <a:endParaRPr lang="en-US"/>
          </a:p>
        </p:txBody>
      </p:sp>
    </p:spTree>
    <p:extLst>
      <p:ext uri="{BB962C8B-B14F-4D97-AF65-F5344CB8AC3E}">
        <p14:creationId xmlns:p14="http://schemas.microsoft.com/office/powerpoint/2010/main" val="1673466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Overexplain – </a:t>
            </a:r>
            <a:r>
              <a:rPr lang="en-US" sz="1200" kern="1200" dirty="0">
                <a:solidFill>
                  <a:schemeClr val="tx1"/>
                </a:solidFill>
                <a:effectLst/>
                <a:latin typeface="+mn-lt"/>
                <a:ea typeface="+mn-ea"/>
                <a:cs typeface="+mn-cs"/>
              </a:rPr>
              <a:t>You walk into a 15 by 15 ft room that has the scent of lingering body odor. There is a door across the way that is slightly ajar, maybe a few inches. There are several tapestries on the walls that depict battles between orcs and men. The table in the middle of the room has some half-eaten food and a few flies buzzing around it. The air tastes stale, and you can hear the sound dripping water from far off. Looking around the room, you notice the chandelier hanging from the ceiling with mostly burnt out candles, a few guttering their last breaths.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-descriptive, but too much so.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-players will get bored when they know there is something that needs to be taken care of (whoever just left the room)</a:t>
            </a:r>
          </a:p>
          <a:p>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27</a:t>
            </a:fld>
            <a:endParaRPr lang="en-US"/>
          </a:p>
        </p:txBody>
      </p:sp>
    </p:spTree>
    <p:extLst>
      <p:ext uri="{BB962C8B-B14F-4D97-AF65-F5344CB8AC3E}">
        <p14:creationId xmlns:p14="http://schemas.microsoft.com/office/powerpoint/2010/main" val="43412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Saying “I search the room” is boring.</a:t>
            </a:r>
          </a:p>
          <a:p>
            <a:r>
              <a:rPr lang="en-US" dirty="0"/>
              <a:t>Call for ability check to find traps/treasures will be difficult</a:t>
            </a:r>
          </a:p>
          <a:p>
            <a:r>
              <a:rPr lang="en-US" dirty="0"/>
              <a:t>Saying “I search under the bed to see if there is any treasure that someone was squirreling away” – not only would a check not be required, I might put the treasure there, even if it was hidden behind a false panel on the wall</a:t>
            </a:r>
          </a:p>
        </p:txBody>
      </p:sp>
      <p:sp>
        <p:nvSpPr>
          <p:cNvPr id="4" name="Slide Number Placeholder 3"/>
          <p:cNvSpPr>
            <a:spLocks noGrp="1"/>
          </p:cNvSpPr>
          <p:nvPr>
            <p:ph type="sldNum" sz="quarter" idx="5"/>
          </p:nvPr>
        </p:nvSpPr>
        <p:spPr/>
        <p:txBody>
          <a:bodyPr/>
          <a:lstStyle/>
          <a:p>
            <a:fld id="{C1E321CC-9F2D-4B26-A0EE-BA2DAB66508A}" type="slidenum">
              <a:rPr lang="en-US" smtClean="0"/>
              <a:t>28</a:t>
            </a:fld>
            <a:endParaRPr lang="en-US"/>
          </a:p>
        </p:txBody>
      </p:sp>
    </p:spTree>
    <p:extLst>
      <p:ext uri="{BB962C8B-B14F-4D97-AF65-F5344CB8AC3E}">
        <p14:creationId xmlns:p14="http://schemas.microsoft.com/office/powerpoint/2010/main" val="285701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DnD</a:t>
            </a:r>
            <a:r>
              <a:rPr lang="en-US" dirty="0"/>
              <a:t> favorite hobby</a:t>
            </a:r>
          </a:p>
          <a:p>
            <a:pPr marL="171450" indent="-171450">
              <a:buFontTx/>
              <a:buChar char="-"/>
            </a:pPr>
            <a:r>
              <a:rPr lang="en-US" dirty="0"/>
              <a:t>Noticed things that are similar between career and hobby</a:t>
            </a:r>
          </a:p>
          <a:p>
            <a:pPr marL="171450" indent="-171450">
              <a:buFontTx/>
              <a:buChar char="-"/>
            </a:pPr>
            <a:r>
              <a:rPr lang="en-US" dirty="0"/>
              <a:t>Things I’ve done in DND and how they relate to development</a:t>
            </a:r>
          </a:p>
        </p:txBody>
      </p:sp>
      <p:sp>
        <p:nvSpPr>
          <p:cNvPr id="4" name="Slide Number Placeholder 3"/>
          <p:cNvSpPr>
            <a:spLocks noGrp="1"/>
          </p:cNvSpPr>
          <p:nvPr>
            <p:ph type="sldNum" sz="quarter" idx="5"/>
          </p:nvPr>
        </p:nvSpPr>
        <p:spPr/>
        <p:txBody>
          <a:bodyPr/>
          <a:lstStyle/>
          <a:p>
            <a:fld id="{C1E321CC-9F2D-4B26-A0EE-BA2DAB66508A}" type="slidenum">
              <a:rPr lang="en-US" smtClean="0"/>
              <a:t>4</a:t>
            </a:fld>
            <a:endParaRPr lang="en-US"/>
          </a:p>
        </p:txBody>
      </p:sp>
    </p:spTree>
    <p:extLst>
      <p:ext uri="{BB962C8B-B14F-4D97-AF65-F5344CB8AC3E}">
        <p14:creationId xmlns:p14="http://schemas.microsoft.com/office/powerpoint/2010/main" val="2752326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Missed Acceptance Criteria</a:t>
            </a:r>
          </a:p>
          <a:p>
            <a:r>
              <a:rPr lang="en-US" dirty="0"/>
              <a:t>-PPT example</a:t>
            </a:r>
          </a:p>
          <a:p>
            <a:r>
              <a:rPr lang="en-US" dirty="0"/>
              <a:t>-Multiple features that were similar, four different sets of data, 3 were bar charts, 1 was sand chart</a:t>
            </a:r>
          </a:p>
          <a:p>
            <a:r>
              <a:rPr lang="en-US" dirty="0"/>
              <a:t>-ignore fact that we showed these to the customer</a:t>
            </a:r>
          </a:p>
          <a:p>
            <a:r>
              <a:rPr lang="en-US" dirty="0"/>
              <a:t>Explaining yourself helps meetings to go more quickly if you can tell that you understand requirements</a:t>
            </a:r>
          </a:p>
        </p:txBody>
      </p:sp>
      <p:sp>
        <p:nvSpPr>
          <p:cNvPr id="4" name="Slide Number Placeholder 3"/>
          <p:cNvSpPr>
            <a:spLocks noGrp="1"/>
          </p:cNvSpPr>
          <p:nvPr>
            <p:ph type="sldNum" sz="quarter" idx="5"/>
          </p:nvPr>
        </p:nvSpPr>
        <p:spPr/>
        <p:txBody>
          <a:bodyPr/>
          <a:lstStyle/>
          <a:p>
            <a:fld id="{C1E321CC-9F2D-4B26-A0EE-BA2DAB66508A}" type="slidenum">
              <a:rPr lang="en-US" smtClean="0"/>
              <a:t>29</a:t>
            </a:fld>
            <a:endParaRPr lang="en-US"/>
          </a:p>
        </p:txBody>
      </p:sp>
    </p:spTree>
    <p:extLst>
      <p:ext uri="{BB962C8B-B14F-4D97-AF65-F5344CB8AC3E}">
        <p14:creationId xmlns:p14="http://schemas.microsoft.com/office/powerpoint/2010/main" val="446899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Whether knitting/cooking/underwater basket weaving</a:t>
            </a:r>
          </a:p>
        </p:txBody>
      </p:sp>
      <p:sp>
        <p:nvSpPr>
          <p:cNvPr id="4" name="Slide Number Placeholder 3"/>
          <p:cNvSpPr>
            <a:spLocks noGrp="1"/>
          </p:cNvSpPr>
          <p:nvPr>
            <p:ph type="sldNum" sz="quarter" idx="5"/>
          </p:nvPr>
        </p:nvSpPr>
        <p:spPr/>
        <p:txBody>
          <a:bodyPr/>
          <a:lstStyle/>
          <a:p>
            <a:fld id="{C1E321CC-9F2D-4B26-A0EE-BA2DAB66508A}" type="slidenum">
              <a:rPr lang="en-US" smtClean="0"/>
              <a:t>30</a:t>
            </a:fld>
            <a:endParaRPr lang="en-US"/>
          </a:p>
        </p:txBody>
      </p:sp>
    </p:spTree>
    <p:extLst>
      <p:ext uri="{BB962C8B-B14F-4D97-AF65-F5344CB8AC3E}">
        <p14:creationId xmlns:p14="http://schemas.microsoft.com/office/powerpoint/2010/main" val="272032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Yes and is a tool used in improv, a skill that lends itself very easily to </a:t>
            </a:r>
            <a:r>
              <a:rPr lang="en-US" dirty="0" err="1"/>
              <a:t>DnD</a:t>
            </a:r>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9</a:t>
            </a:fld>
            <a:endParaRPr lang="en-US"/>
          </a:p>
        </p:txBody>
      </p:sp>
    </p:spTree>
    <p:extLst>
      <p:ext uri="{BB962C8B-B14F-4D97-AF65-F5344CB8AC3E}">
        <p14:creationId xmlns:p14="http://schemas.microsoft.com/office/powerpoint/2010/main" val="1470997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Barovia</a:t>
            </a:r>
            <a:r>
              <a:rPr lang="en-US" dirty="0"/>
              <a:t> – </a:t>
            </a:r>
            <a:r>
              <a:rPr lang="en-US" dirty="0" err="1"/>
              <a:t>demiplane</a:t>
            </a:r>
            <a:r>
              <a:rPr lang="en-US" dirty="0"/>
              <a:t>, surrounded by poisonous fog</a:t>
            </a:r>
          </a:p>
          <a:p>
            <a:r>
              <a:rPr lang="en-US" dirty="0" err="1"/>
              <a:t>Strahd</a:t>
            </a:r>
            <a:r>
              <a:rPr lang="en-US" dirty="0"/>
              <a:t> – vampire lord, confined to realm</a:t>
            </a:r>
          </a:p>
          <a:p>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10</a:t>
            </a:fld>
            <a:endParaRPr lang="en-US"/>
          </a:p>
        </p:txBody>
      </p:sp>
    </p:spTree>
    <p:extLst>
      <p:ext uri="{BB962C8B-B14F-4D97-AF65-F5344CB8AC3E}">
        <p14:creationId xmlns:p14="http://schemas.microsoft.com/office/powerpoint/2010/main" val="346234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Curse of </a:t>
            </a:r>
            <a:r>
              <a:rPr lang="en-US" dirty="0" err="1"/>
              <a:t>Strahd</a:t>
            </a:r>
            <a:r>
              <a:rPr lang="en-US" dirty="0"/>
              <a:t>, player wanted to start inside </a:t>
            </a:r>
            <a:r>
              <a:rPr lang="en-US" dirty="0" err="1"/>
              <a:t>Barovia</a:t>
            </a:r>
            <a:r>
              <a:rPr lang="en-US" dirty="0"/>
              <a:t>, though I wanted everyone to start outside</a:t>
            </a:r>
          </a:p>
          <a:p>
            <a:r>
              <a:rPr lang="en-US" dirty="0"/>
              <a:t>- Player was able to info dump, made for interesting character interactions later (untrusting of  him)</a:t>
            </a:r>
          </a:p>
          <a:p>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11</a:t>
            </a:fld>
            <a:endParaRPr lang="en-US"/>
          </a:p>
        </p:txBody>
      </p:sp>
    </p:spTree>
    <p:extLst>
      <p:ext uri="{BB962C8B-B14F-4D97-AF65-F5344CB8AC3E}">
        <p14:creationId xmlns:p14="http://schemas.microsoft.com/office/powerpoint/2010/main" val="287138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recently, working on new project, needed to refactor something, looked like it was going to be a big job, said yes, got it done a lot quicker than we thought and code base is better for it.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12</a:t>
            </a:fld>
            <a:endParaRPr lang="en-US"/>
          </a:p>
        </p:txBody>
      </p:sp>
    </p:spTree>
    <p:extLst>
      <p:ext uri="{BB962C8B-B14F-4D97-AF65-F5344CB8AC3E}">
        <p14:creationId xmlns:p14="http://schemas.microsoft.com/office/powerpoint/2010/main" val="320989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321CC-9F2D-4B26-A0EE-BA2DAB66508A}" type="slidenum">
              <a:rPr lang="en-US" smtClean="0"/>
              <a:t>13</a:t>
            </a:fld>
            <a:endParaRPr lang="en-US"/>
          </a:p>
        </p:txBody>
      </p:sp>
    </p:spTree>
    <p:extLst>
      <p:ext uri="{BB962C8B-B14F-4D97-AF65-F5344CB8AC3E}">
        <p14:creationId xmlns:p14="http://schemas.microsoft.com/office/powerpoint/2010/main" val="3229621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Telling players a scenario</a:t>
            </a:r>
          </a:p>
          <a:p>
            <a:r>
              <a:rPr lang="en-US" dirty="0"/>
              <a:t>They get the wrong information from it</a:t>
            </a:r>
          </a:p>
          <a:p>
            <a:r>
              <a:rPr lang="en-US" dirty="0"/>
              <a:t>Need to roll back and re-explain</a:t>
            </a:r>
          </a:p>
          <a:p>
            <a:r>
              <a:rPr lang="en-US" dirty="0"/>
              <a:t>Players using </a:t>
            </a:r>
          </a:p>
        </p:txBody>
      </p:sp>
      <p:sp>
        <p:nvSpPr>
          <p:cNvPr id="4" name="Slide Number Placeholder 3"/>
          <p:cNvSpPr>
            <a:spLocks noGrp="1"/>
          </p:cNvSpPr>
          <p:nvPr>
            <p:ph type="sldNum" sz="quarter" idx="5"/>
          </p:nvPr>
        </p:nvSpPr>
        <p:spPr/>
        <p:txBody>
          <a:bodyPr/>
          <a:lstStyle/>
          <a:p>
            <a:fld id="{C1E321CC-9F2D-4B26-A0EE-BA2DAB66508A}" type="slidenum">
              <a:rPr lang="en-US" smtClean="0"/>
              <a:t>14</a:t>
            </a:fld>
            <a:endParaRPr lang="en-US"/>
          </a:p>
        </p:txBody>
      </p:sp>
    </p:spTree>
    <p:extLst>
      <p:ext uri="{BB962C8B-B14F-4D97-AF65-F5344CB8AC3E}">
        <p14:creationId xmlns:p14="http://schemas.microsoft.com/office/powerpoint/2010/main" val="3446213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player, new to the game</a:t>
            </a:r>
          </a:p>
          <a:p>
            <a:r>
              <a:rPr lang="en-US" dirty="0"/>
              <a:t>Overwhelmed with options in big battle</a:t>
            </a:r>
          </a:p>
          <a:p>
            <a:r>
              <a:rPr lang="en-US" dirty="0"/>
              <a:t>Talk over ideas with her</a:t>
            </a:r>
          </a:p>
          <a:p>
            <a:r>
              <a:rPr lang="en-US" dirty="0"/>
              <a:t>Tell her we need the archers gone</a:t>
            </a:r>
          </a:p>
          <a:p>
            <a:r>
              <a:rPr lang="en-US" dirty="0"/>
              <a:t>She collapses bridge, kills the archers</a:t>
            </a:r>
          </a:p>
        </p:txBody>
      </p:sp>
      <p:sp>
        <p:nvSpPr>
          <p:cNvPr id="4" name="Slide Number Placeholder 3"/>
          <p:cNvSpPr>
            <a:spLocks noGrp="1"/>
          </p:cNvSpPr>
          <p:nvPr>
            <p:ph type="sldNum" sz="quarter" idx="5"/>
          </p:nvPr>
        </p:nvSpPr>
        <p:spPr/>
        <p:txBody>
          <a:bodyPr/>
          <a:lstStyle/>
          <a:p>
            <a:fld id="{C1E321CC-9F2D-4B26-A0EE-BA2DAB66508A}" type="slidenum">
              <a:rPr lang="en-US" smtClean="0"/>
              <a:t>15</a:t>
            </a:fld>
            <a:endParaRPr lang="en-US"/>
          </a:p>
        </p:txBody>
      </p:sp>
    </p:spTree>
    <p:extLst>
      <p:ext uri="{BB962C8B-B14F-4D97-AF65-F5344CB8AC3E}">
        <p14:creationId xmlns:p14="http://schemas.microsoft.com/office/powerpoint/2010/main" val="4130732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826567" y="1843000"/>
            <a:ext cx="4538800" cy="15464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3000"/>
              <a:buNone/>
              <a:defRPr sz="4000">
                <a:solidFill>
                  <a:srgbClr val="FFFFFF"/>
                </a:solidFill>
              </a:defRPr>
            </a:lvl1pPr>
            <a:lvl2pPr lvl="1">
              <a:spcBef>
                <a:spcPts val="0"/>
              </a:spcBef>
              <a:spcAft>
                <a:spcPts val="0"/>
              </a:spcAft>
              <a:buClr>
                <a:srgbClr val="FFFFFF"/>
              </a:buClr>
              <a:buSzPts val="3000"/>
              <a:buNone/>
              <a:defRPr sz="4000">
                <a:solidFill>
                  <a:srgbClr val="FFFFFF"/>
                </a:solidFill>
              </a:defRPr>
            </a:lvl2pPr>
            <a:lvl3pPr lvl="2">
              <a:spcBef>
                <a:spcPts val="0"/>
              </a:spcBef>
              <a:spcAft>
                <a:spcPts val="0"/>
              </a:spcAft>
              <a:buClr>
                <a:srgbClr val="FFFFFF"/>
              </a:buClr>
              <a:buSzPts val="3000"/>
              <a:buNone/>
              <a:defRPr sz="4000">
                <a:solidFill>
                  <a:srgbClr val="FFFFFF"/>
                </a:solidFill>
              </a:defRPr>
            </a:lvl3pPr>
            <a:lvl4pPr lvl="3">
              <a:spcBef>
                <a:spcPts val="0"/>
              </a:spcBef>
              <a:spcAft>
                <a:spcPts val="0"/>
              </a:spcAft>
              <a:buClr>
                <a:srgbClr val="FFFFFF"/>
              </a:buClr>
              <a:buSzPts val="3000"/>
              <a:buNone/>
              <a:defRPr sz="4000">
                <a:solidFill>
                  <a:srgbClr val="FFFFFF"/>
                </a:solidFill>
              </a:defRPr>
            </a:lvl4pPr>
            <a:lvl5pPr lvl="4">
              <a:spcBef>
                <a:spcPts val="0"/>
              </a:spcBef>
              <a:spcAft>
                <a:spcPts val="0"/>
              </a:spcAft>
              <a:buClr>
                <a:srgbClr val="FFFFFF"/>
              </a:buClr>
              <a:buSzPts val="3000"/>
              <a:buNone/>
              <a:defRPr sz="4000">
                <a:solidFill>
                  <a:srgbClr val="FFFFFF"/>
                </a:solidFill>
              </a:defRPr>
            </a:lvl5pPr>
            <a:lvl6pPr lvl="5">
              <a:spcBef>
                <a:spcPts val="0"/>
              </a:spcBef>
              <a:spcAft>
                <a:spcPts val="0"/>
              </a:spcAft>
              <a:buClr>
                <a:srgbClr val="FFFFFF"/>
              </a:buClr>
              <a:buSzPts val="3000"/>
              <a:buNone/>
              <a:defRPr sz="4000">
                <a:solidFill>
                  <a:srgbClr val="FFFFFF"/>
                </a:solidFill>
              </a:defRPr>
            </a:lvl6pPr>
            <a:lvl7pPr lvl="6">
              <a:spcBef>
                <a:spcPts val="0"/>
              </a:spcBef>
              <a:spcAft>
                <a:spcPts val="0"/>
              </a:spcAft>
              <a:buClr>
                <a:srgbClr val="FFFFFF"/>
              </a:buClr>
              <a:buSzPts val="3000"/>
              <a:buNone/>
              <a:defRPr sz="4000">
                <a:solidFill>
                  <a:srgbClr val="FFFFFF"/>
                </a:solidFill>
              </a:defRPr>
            </a:lvl7pPr>
            <a:lvl8pPr lvl="7">
              <a:spcBef>
                <a:spcPts val="0"/>
              </a:spcBef>
              <a:spcAft>
                <a:spcPts val="0"/>
              </a:spcAft>
              <a:buClr>
                <a:srgbClr val="FFFFFF"/>
              </a:buClr>
              <a:buSzPts val="3000"/>
              <a:buNone/>
              <a:defRPr sz="4000">
                <a:solidFill>
                  <a:srgbClr val="FFFFFF"/>
                </a:solidFill>
              </a:defRPr>
            </a:lvl8pPr>
            <a:lvl9pPr lvl="8">
              <a:spcBef>
                <a:spcPts val="0"/>
              </a:spcBef>
              <a:spcAft>
                <a:spcPts val="0"/>
              </a:spcAft>
              <a:buClr>
                <a:srgbClr val="FFFFFF"/>
              </a:buClr>
              <a:buSzPts val="3000"/>
              <a:buNone/>
              <a:defRPr sz="4000">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715208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radial">
  <p:cSld name="Completely blank radial">
    <p:spTree>
      <p:nvGrpSpPr>
        <p:cNvPr id="1" name="Shape 42"/>
        <p:cNvGrpSpPr/>
        <p:nvPr/>
      </p:nvGrpSpPr>
      <p:grpSpPr>
        <a:xfrm>
          <a:off x="0" y="0"/>
          <a:ext cx="0" cy="0"/>
          <a:chOff x="0" y="0"/>
          <a:chExt cx="0" cy="0"/>
        </a:xfrm>
      </p:grpSpPr>
    </p:spTree>
    <p:extLst>
      <p:ext uri="{BB962C8B-B14F-4D97-AF65-F5344CB8AC3E}">
        <p14:creationId xmlns:p14="http://schemas.microsoft.com/office/powerpoint/2010/main" val="3648496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for background photos">
  <p:cSld name="Blank for background photos">
    <p:spTree>
      <p:nvGrpSpPr>
        <p:cNvPr id="1" name="Shape 43"/>
        <p:cNvGrpSpPr/>
        <p:nvPr/>
      </p:nvGrpSpPr>
      <p:grpSpPr>
        <a:xfrm>
          <a:off x="0" y="0"/>
          <a:ext cx="0" cy="0"/>
          <a:chOff x="0" y="0"/>
          <a:chExt cx="0" cy="0"/>
        </a:xfrm>
      </p:grpSpPr>
      <p:pic>
        <p:nvPicPr>
          <p:cNvPr id="44" name="Google Shape;44;p13"/>
          <p:cNvPicPr preferRelativeResize="0"/>
          <p:nvPr/>
        </p:nvPicPr>
        <p:blipFill>
          <a:blip r:embed="rId2">
            <a:alphaModFix/>
          </a:blip>
          <a:stretch>
            <a:fillRect/>
          </a:stretch>
        </p:blipFill>
        <p:spPr>
          <a:xfrm>
            <a:off x="0" y="0"/>
            <a:ext cx="12192000" cy="6858007"/>
          </a:xfrm>
          <a:prstGeom prst="rect">
            <a:avLst/>
          </a:prstGeom>
          <a:noFill/>
          <a:ln>
            <a:noFill/>
          </a:ln>
        </p:spPr>
      </p:pic>
    </p:spTree>
    <p:extLst>
      <p:ext uri="{BB962C8B-B14F-4D97-AF65-F5344CB8AC3E}">
        <p14:creationId xmlns:p14="http://schemas.microsoft.com/office/powerpoint/2010/main" val="3922848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7900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37312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
        <p:cNvGrpSpPr/>
        <p:nvPr/>
      </p:nvGrpSpPr>
      <p:grpSpPr>
        <a:xfrm>
          <a:off x="0" y="0"/>
          <a:ext cx="0" cy="0"/>
          <a:chOff x="0" y="0"/>
          <a:chExt cx="0" cy="0"/>
        </a:xfrm>
      </p:grpSpPr>
      <p:sp>
        <p:nvSpPr>
          <p:cNvPr id="11" name="Google Shape;11;p3"/>
          <p:cNvSpPr/>
          <p:nvPr/>
        </p:nvSpPr>
        <p:spPr>
          <a:xfrm>
            <a:off x="0" y="0"/>
            <a:ext cx="12192000" cy="6858000"/>
          </a:xfrm>
          <a:prstGeom prst="rect">
            <a:avLst/>
          </a:prstGeom>
          <a:solidFill>
            <a:srgbClr val="0F0706">
              <a:alpha val="3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3"/>
          <p:cNvSpPr txBox="1">
            <a:spLocks noGrp="1"/>
          </p:cNvSpPr>
          <p:nvPr>
            <p:ph type="ctrTitle"/>
          </p:nvPr>
        </p:nvSpPr>
        <p:spPr>
          <a:xfrm>
            <a:off x="2505500" y="1712700"/>
            <a:ext cx="7181200" cy="1546400"/>
          </a:xfrm>
          <a:prstGeom prst="rect">
            <a:avLst/>
          </a:prstGeom>
        </p:spPr>
        <p:txBody>
          <a:bodyPr spcFirstLastPara="1" wrap="square" lIns="91425" tIns="91425" rIns="91425" bIns="91425" anchor="ctr" anchorCtr="0"/>
          <a:lstStyle>
            <a:lvl1pPr lvl="0" rtl="0">
              <a:spcBef>
                <a:spcPts val="0"/>
              </a:spcBef>
              <a:spcAft>
                <a:spcPts val="0"/>
              </a:spcAft>
              <a:buClr>
                <a:srgbClr val="FFFFFF"/>
              </a:buClr>
              <a:buSzPts val="2400"/>
              <a:buNone/>
              <a:defRPr sz="3200">
                <a:solidFill>
                  <a:srgbClr val="FFFFFF"/>
                </a:solidFill>
              </a:defRPr>
            </a:lvl1pPr>
            <a:lvl2pPr lvl="1" rtl="0">
              <a:spcBef>
                <a:spcPts val="0"/>
              </a:spcBef>
              <a:spcAft>
                <a:spcPts val="0"/>
              </a:spcAft>
              <a:buClr>
                <a:srgbClr val="FFFFFF"/>
              </a:buClr>
              <a:buSzPts val="2400"/>
              <a:buNone/>
              <a:defRPr sz="3200">
                <a:solidFill>
                  <a:srgbClr val="FFFFFF"/>
                </a:solidFill>
              </a:defRPr>
            </a:lvl2pPr>
            <a:lvl3pPr lvl="2" rtl="0">
              <a:spcBef>
                <a:spcPts val="0"/>
              </a:spcBef>
              <a:spcAft>
                <a:spcPts val="0"/>
              </a:spcAft>
              <a:buClr>
                <a:srgbClr val="FFFFFF"/>
              </a:buClr>
              <a:buSzPts val="2400"/>
              <a:buNone/>
              <a:defRPr sz="3200">
                <a:solidFill>
                  <a:srgbClr val="FFFFFF"/>
                </a:solidFill>
              </a:defRPr>
            </a:lvl3pPr>
            <a:lvl4pPr lvl="3" rtl="0">
              <a:spcBef>
                <a:spcPts val="0"/>
              </a:spcBef>
              <a:spcAft>
                <a:spcPts val="0"/>
              </a:spcAft>
              <a:buClr>
                <a:srgbClr val="FFFFFF"/>
              </a:buClr>
              <a:buSzPts val="2400"/>
              <a:buNone/>
              <a:defRPr sz="3200">
                <a:solidFill>
                  <a:srgbClr val="FFFFFF"/>
                </a:solidFill>
              </a:defRPr>
            </a:lvl4pPr>
            <a:lvl5pPr lvl="4" rtl="0">
              <a:spcBef>
                <a:spcPts val="0"/>
              </a:spcBef>
              <a:spcAft>
                <a:spcPts val="0"/>
              </a:spcAft>
              <a:buClr>
                <a:srgbClr val="FFFFFF"/>
              </a:buClr>
              <a:buSzPts val="2400"/>
              <a:buNone/>
              <a:defRPr sz="3200">
                <a:solidFill>
                  <a:srgbClr val="FFFFFF"/>
                </a:solidFill>
              </a:defRPr>
            </a:lvl5pPr>
            <a:lvl6pPr lvl="5" rtl="0">
              <a:spcBef>
                <a:spcPts val="0"/>
              </a:spcBef>
              <a:spcAft>
                <a:spcPts val="0"/>
              </a:spcAft>
              <a:buClr>
                <a:srgbClr val="FFFFFF"/>
              </a:buClr>
              <a:buSzPts val="2400"/>
              <a:buNone/>
              <a:defRPr sz="3200">
                <a:solidFill>
                  <a:srgbClr val="FFFFFF"/>
                </a:solidFill>
              </a:defRPr>
            </a:lvl6pPr>
            <a:lvl7pPr lvl="6" rtl="0">
              <a:spcBef>
                <a:spcPts val="0"/>
              </a:spcBef>
              <a:spcAft>
                <a:spcPts val="0"/>
              </a:spcAft>
              <a:buClr>
                <a:srgbClr val="FFFFFF"/>
              </a:buClr>
              <a:buSzPts val="2400"/>
              <a:buNone/>
              <a:defRPr sz="3200">
                <a:solidFill>
                  <a:srgbClr val="FFFFFF"/>
                </a:solidFill>
              </a:defRPr>
            </a:lvl7pPr>
            <a:lvl8pPr lvl="7" rtl="0">
              <a:spcBef>
                <a:spcPts val="0"/>
              </a:spcBef>
              <a:spcAft>
                <a:spcPts val="0"/>
              </a:spcAft>
              <a:buClr>
                <a:srgbClr val="FFFFFF"/>
              </a:buClr>
              <a:buSzPts val="2400"/>
              <a:buNone/>
              <a:defRPr sz="3200">
                <a:solidFill>
                  <a:srgbClr val="FFFFFF"/>
                </a:solidFill>
              </a:defRPr>
            </a:lvl8pPr>
            <a:lvl9pPr lvl="8"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
        <p:nvSpPr>
          <p:cNvPr id="13" name="Google Shape;13;p3"/>
          <p:cNvSpPr txBox="1">
            <a:spLocks noGrp="1"/>
          </p:cNvSpPr>
          <p:nvPr>
            <p:ph type="subTitle" idx="1"/>
          </p:nvPr>
        </p:nvSpPr>
        <p:spPr>
          <a:xfrm>
            <a:off x="2505500" y="2981900"/>
            <a:ext cx="7181200" cy="1046400"/>
          </a:xfrm>
          <a:prstGeom prst="rect">
            <a:avLst/>
          </a:prstGeom>
          <a:effectLst>
            <a:outerShdw blurRad="28575" dist="19050" dir="5400000" algn="bl" rotWithShape="0">
              <a:srgbClr val="000000">
                <a:alpha val="30000"/>
              </a:srgbClr>
            </a:outerShdw>
          </a:effectLst>
        </p:spPr>
        <p:txBody>
          <a:bodyPr spcFirstLastPara="1" wrap="square" lIns="91425" tIns="91425" rIns="91425" bIns="91425" anchor="t" anchorCtr="0"/>
          <a:lstStyle>
            <a:lvl1pPr lvl="0" algn="ctr" rtl="0">
              <a:spcBef>
                <a:spcPts val="0"/>
              </a:spcBef>
              <a:spcAft>
                <a:spcPts val="0"/>
              </a:spcAft>
              <a:buClr>
                <a:srgbClr val="F26040"/>
              </a:buClr>
              <a:buSzPts val="1800"/>
              <a:buNone/>
              <a:defRPr sz="2400" b="1">
                <a:solidFill>
                  <a:srgbClr val="F26040"/>
                </a:solidFill>
              </a:defRPr>
            </a:lvl1pPr>
            <a:lvl2pPr lvl="1" algn="ctr" rtl="0">
              <a:spcBef>
                <a:spcPts val="0"/>
              </a:spcBef>
              <a:spcAft>
                <a:spcPts val="0"/>
              </a:spcAft>
              <a:buClr>
                <a:srgbClr val="F26040"/>
              </a:buClr>
              <a:buSzPts val="1800"/>
              <a:buNone/>
              <a:defRPr sz="2400" b="1">
                <a:solidFill>
                  <a:srgbClr val="F26040"/>
                </a:solidFill>
              </a:defRPr>
            </a:lvl2pPr>
            <a:lvl3pPr lvl="2" algn="ctr" rtl="0">
              <a:spcBef>
                <a:spcPts val="0"/>
              </a:spcBef>
              <a:spcAft>
                <a:spcPts val="0"/>
              </a:spcAft>
              <a:buClr>
                <a:srgbClr val="F26040"/>
              </a:buClr>
              <a:buSzPts val="1800"/>
              <a:buNone/>
              <a:defRPr sz="2400" b="1">
                <a:solidFill>
                  <a:srgbClr val="F26040"/>
                </a:solidFill>
              </a:defRPr>
            </a:lvl3pPr>
            <a:lvl4pPr lvl="3" algn="ctr" rtl="0">
              <a:spcBef>
                <a:spcPts val="0"/>
              </a:spcBef>
              <a:spcAft>
                <a:spcPts val="0"/>
              </a:spcAft>
              <a:buClr>
                <a:srgbClr val="F26040"/>
              </a:buClr>
              <a:buSzPts val="1800"/>
              <a:buNone/>
              <a:defRPr sz="2400" b="1">
                <a:solidFill>
                  <a:srgbClr val="F26040"/>
                </a:solidFill>
              </a:defRPr>
            </a:lvl4pPr>
            <a:lvl5pPr lvl="4" algn="ctr" rtl="0">
              <a:spcBef>
                <a:spcPts val="0"/>
              </a:spcBef>
              <a:spcAft>
                <a:spcPts val="0"/>
              </a:spcAft>
              <a:buClr>
                <a:srgbClr val="F26040"/>
              </a:buClr>
              <a:buSzPts val="1800"/>
              <a:buNone/>
              <a:defRPr sz="2400" b="1">
                <a:solidFill>
                  <a:srgbClr val="F26040"/>
                </a:solidFill>
              </a:defRPr>
            </a:lvl5pPr>
            <a:lvl6pPr lvl="5" algn="ctr" rtl="0">
              <a:spcBef>
                <a:spcPts val="0"/>
              </a:spcBef>
              <a:spcAft>
                <a:spcPts val="0"/>
              </a:spcAft>
              <a:buClr>
                <a:srgbClr val="F26040"/>
              </a:buClr>
              <a:buSzPts val="1800"/>
              <a:buNone/>
              <a:defRPr sz="2400" b="1">
                <a:solidFill>
                  <a:srgbClr val="F26040"/>
                </a:solidFill>
              </a:defRPr>
            </a:lvl6pPr>
            <a:lvl7pPr lvl="6" algn="ctr" rtl="0">
              <a:spcBef>
                <a:spcPts val="0"/>
              </a:spcBef>
              <a:spcAft>
                <a:spcPts val="0"/>
              </a:spcAft>
              <a:buClr>
                <a:srgbClr val="F26040"/>
              </a:buClr>
              <a:buSzPts val="1800"/>
              <a:buNone/>
              <a:defRPr sz="2400" b="1">
                <a:solidFill>
                  <a:srgbClr val="F26040"/>
                </a:solidFill>
              </a:defRPr>
            </a:lvl7pPr>
            <a:lvl8pPr lvl="7" algn="ctr" rtl="0">
              <a:spcBef>
                <a:spcPts val="0"/>
              </a:spcBef>
              <a:spcAft>
                <a:spcPts val="0"/>
              </a:spcAft>
              <a:buClr>
                <a:srgbClr val="F26040"/>
              </a:buClr>
              <a:buSzPts val="1800"/>
              <a:buNone/>
              <a:defRPr sz="2400" b="1">
                <a:solidFill>
                  <a:srgbClr val="F26040"/>
                </a:solidFill>
              </a:defRPr>
            </a:lvl8pPr>
            <a:lvl9pPr lvl="8" algn="ctr" rtl="0">
              <a:spcBef>
                <a:spcPts val="0"/>
              </a:spcBef>
              <a:spcAft>
                <a:spcPts val="0"/>
              </a:spcAft>
              <a:buClr>
                <a:srgbClr val="F26040"/>
              </a:buClr>
              <a:buSzPts val="1800"/>
              <a:buNone/>
              <a:defRPr sz="2400" b="1">
                <a:solidFill>
                  <a:srgbClr val="F26040"/>
                </a:solidFill>
              </a:defRPr>
            </a:lvl9pPr>
          </a:lstStyle>
          <a:p>
            <a:r>
              <a:rPr lang="en-US"/>
              <a:t>Click to edit Master subtitle style</a:t>
            </a:r>
            <a:endParaRPr/>
          </a:p>
        </p:txBody>
      </p:sp>
    </p:spTree>
    <p:extLst>
      <p:ext uri="{BB962C8B-B14F-4D97-AF65-F5344CB8AC3E}">
        <p14:creationId xmlns:p14="http://schemas.microsoft.com/office/powerpoint/2010/main" val="382727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1220633" y="2476000"/>
            <a:ext cx="9750400" cy="1093200"/>
          </a:xfrm>
          <a:prstGeom prst="rect">
            <a:avLst/>
          </a:prstGeom>
          <a:effectLst>
            <a:outerShdw blurRad="57150" dist="19050" dir="5400000" algn="bl" rotWithShape="0">
              <a:srgbClr val="000000">
                <a:alpha val="30000"/>
              </a:srgbClr>
            </a:outerShdw>
          </a:effectLst>
        </p:spPr>
        <p:txBody>
          <a:bodyPr spcFirstLastPara="1" wrap="square" lIns="91425" tIns="91425" rIns="91425" bIns="91425" anchor="t" anchorCtr="0"/>
          <a:lstStyle>
            <a:lvl1pPr marL="609585" lvl="0" indent="-558786" algn="ctr" rtl="0">
              <a:spcBef>
                <a:spcPts val="800"/>
              </a:spcBef>
              <a:spcAft>
                <a:spcPts val="0"/>
              </a:spcAft>
              <a:buSzPts val="3000"/>
              <a:buChar char="💀"/>
              <a:defRPr sz="4000" i="1"/>
            </a:lvl1pPr>
            <a:lvl2pPr marL="1219170" lvl="1" indent="-558786" algn="ctr" rtl="0">
              <a:spcBef>
                <a:spcPts val="0"/>
              </a:spcBef>
              <a:spcAft>
                <a:spcPts val="0"/>
              </a:spcAft>
              <a:buSzPts val="3000"/>
              <a:buChar char="☠"/>
              <a:defRPr sz="4000" i="1"/>
            </a:lvl2pPr>
            <a:lvl3pPr marL="1828754" lvl="2" indent="-558786" algn="ctr" rtl="0">
              <a:spcBef>
                <a:spcPts val="0"/>
              </a:spcBef>
              <a:spcAft>
                <a:spcPts val="0"/>
              </a:spcAft>
              <a:buSzPts val="3000"/>
              <a:buChar char="⚰"/>
              <a:defRPr sz="4000" i="1"/>
            </a:lvl3pPr>
            <a:lvl4pPr marL="2438339" lvl="3" indent="-558786" algn="ctr" rtl="0">
              <a:spcBef>
                <a:spcPts val="0"/>
              </a:spcBef>
              <a:spcAft>
                <a:spcPts val="0"/>
              </a:spcAft>
              <a:buSzPts val="3000"/>
              <a:buChar char="●"/>
              <a:defRPr sz="4000" i="1"/>
            </a:lvl4pPr>
            <a:lvl5pPr marL="3047924" lvl="4" indent="-558786" algn="ctr" rtl="0">
              <a:spcBef>
                <a:spcPts val="0"/>
              </a:spcBef>
              <a:spcAft>
                <a:spcPts val="0"/>
              </a:spcAft>
              <a:buSzPts val="3000"/>
              <a:buChar char="○"/>
              <a:defRPr sz="4000" i="1"/>
            </a:lvl5pPr>
            <a:lvl6pPr marL="3657509" lvl="5" indent="-558786" algn="ctr" rtl="0">
              <a:spcBef>
                <a:spcPts val="0"/>
              </a:spcBef>
              <a:spcAft>
                <a:spcPts val="0"/>
              </a:spcAft>
              <a:buSzPts val="3000"/>
              <a:buChar char="■"/>
              <a:defRPr sz="4000" i="1"/>
            </a:lvl6pPr>
            <a:lvl7pPr marL="4267093" lvl="6" indent="-558786" algn="ctr" rtl="0">
              <a:spcBef>
                <a:spcPts val="0"/>
              </a:spcBef>
              <a:spcAft>
                <a:spcPts val="0"/>
              </a:spcAft>
              <a:buSzPts val="3000"/>
              <a:buChar char="●"/>
              <a:defRPr sz="4000" i="1"/>
            </a:lvl7pPr>
            <a:lvl8pPr marL="4876678" lvl="7" indent="-558786" algn="ctr" rtl="0">
              <a:spcBef>
                <a:spcPts val="0"/>
              </a:spcBef>
              <a:spcAft>
                <a:spcPts val="0"/>
              </a:spcAft>
              <a:buSzPts val="3000"/>
              <a:buChar char="○"/>
              <a:defRPr sz="4000" i="1"/>
            </a:lvl8pPr>
            <a:lvl9pPr marL="5486263" lvl="8" indent="-558786" algn="ctr">
              <a:spcBef>
                <a:spcPts val="0"/>
              </a:spcBef>
              <a:spcAft>
                <a:spcPts val="0"/>
              </a:spcAft>
              <a:buSzPts val="3000"/>
              <a:buChar char="■"/>
              <a:defRPr sz="4000" i="1"/>
            </a:lvl9pPr>
          </a:lstStyle>
          <a:p>
            <a:pPr lvl="0"/>
            <a:r>
              <a:rPr lang="en-US"/>
              <a:t>Click to edit Master text styles</a:t>
            </a:r>
          </a:p>
        </p:txBody>
      </p:sp>
    </p:spTree>
    <p:extLst>
      <p:ext uri="{BB962C8B-B14F-4D97-AF65-F5344CB8AC3E}">
        <p14:creationId xmlns:p14="http://schemas.microsoft.com/office/powerpoint/2010/main" val="386808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1346200" y="508000"/>
            <a:ext cx="9494800" cy="7668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18" name="Google Shape;18;p5"/>
          <p:cNvSpPr txBox="1">
            <a:spLocks noGrp="1"/>
          </p:cNvSpPr>
          <p:nvPr>
            <p:ph type="body" idx="1"/>
          </p:nvPr>
        </p:nvSpPr>
        <p:spPr>
          <a:xfrm>
            <a:off x="1346200" y="1193800"/>
            <a:ext cx="9494800" cy="37400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pPr lvl="0"/>
            <a:r>
              <a:rPr lang="en-US"/>
              <a:t>Click to edit Master text styles</a:t>
            </a:r>
          </a:p>
        </p:txBody>
      </p:sp>
      <p:pic>
        <p:nvPicPr>
          <p:cNvPr id="19" name="Google Shape;19;p5"/>
          <p:cNvPicPr preferRelativeResize="0"/>
          <p:nvPr/>
        </p:nvPicPr>
        <p:blipFill>
          <a:blip r:embed="rId2">
            <a:alphaModFix/>
          </a:blip>
          <a:stretch>
            <a:fillRect/>
          </a:stretch>
        </p:blipFill>
        <p:spPr>
          <a:xfrm>
            <a:off x="1986967" y="4772835"/>
            <a:ext cx="8218067" cy="2085167"/>
          </a:xfrm>
          <a:prstGeom prst="rect">
            <a:avLst/>
          </a:prstGeom>
          <a:noFill/>
          <a:ln>
            <a:noFill/>
          </a:ln>
        </p:spPr>
      </p:pic>
    </p:spTree>
    <p:extLst>
      <p:ext uri="{BB962C8B-B14F-4D97-AF65-F5344CB8AC3E}">
        <p14:creationId xmlns:p14="http://schemas.microsoft.com/office/powerpoint/2010/main" val="433589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1346200" y="508000"/>
            <a:ext cx="9494800" cy="7668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22" name="Google Shape;22;p6"/>
          <p:cNvSpPr txBox="1">
            <a:spLocks noGrp="1"/>
          </p:cNvSpPr>
          <p:nvPr>
            <p:ph type="body" idx="1"/>
          </p:nvPr>
        </p:nvSpPr>
        <p:spPr>
          <a:xfrm>
            <a:off x="1348664" y="1181100"/>
            <a:ext cx="4608800" cy="39752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sp>
        <p:nvSpPr>
          <p:cNvPr id="23" name="Google Shape;23;p6"/>
          <p:cNvSpPr txBox="1">
            <a:spLocks noGrp="1"/>
          </p:cNvSpPr>
          <p:nvPr>
            <p:ph type="body" idx="2"/>
          </p:nvPr>
        </p:nvSpPr>
        <p:spPr>
          <a:xfrm>
            <a:off x="6234725" y="1181100"/>
            <a:ext cx="4608800" cy="39752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pic>
        <p:nvPicPr>
          <p:cNvPr id="24" name="Google Shape;24;p6"/>
          <p:cNvPicPr preferRelativeResize="0"/>
          <p:nvPr/>
        </p:nvPicPr>
        <p:blipFill>
          <a:blip r:embed="rId2">
            <a:alphaModFix/>
          </a:blip>
          <a:stretch>
            <a:fillRect/>
          </a:stretch>
        </p:blipFill>
        <p:spPr>
          <a:xfrm>
            <a:off x="1986967" y="4772835"/>
            <a:ext cx="8218067" cy="2085167"/>
          </a:xfrm>
          <a:prstGeom prst="rect">
            <a:avLst/>
          </a:prstGeom>
          <a:noFill/>
          <a:ln>
            <a:noFill/>
          </a:ln>
        </p:spPr>
      </p:pic>
    </p:spTree>
    <p:extLst>
      <p:ext uri="{BB962C8B-B14F-4D97-AF65-F5344CB8AC3E}">
        <p14:creationId xmlns:p14="http://schemas.microsoft.com/office/powerpoint/2010/main" val="3457098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1346200" y="508000"/>
            <a:ext cx="9494800" cy="766800"/>
          </a:xfrm>
          <a:prstGeom prst="rect">
            <a:avLst/>
          </a:prstGeom>
        </p:spPr>
        <p:txBody>
          <a:bodyPr spcFirstLastPara="1" wrap="square" lIns="91425" tIns="91425" rIns="91425" bIns="91425" anchor="ctr"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27" name="Google Shape;27;p7"/>
          <p:cNvSpPr txBox="1">
            <a:spLocks noGrp="1"/>
          </p:cNvSpPr>
          <p:nvPr>
            <p:ph type="body" idx="1"/>
          </p:nvPr>
        </p:nvSpPr>
        <p:spPr>
          <a:xfrm>
            <a:off x="928100" y="1181100"/>
            <a:ext cx="3304000" cy="35916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28" name="Google Shape;28;p7"/>
          <p:cNvSpPr txBox="1">
            <a:spLocks noGrp="1"/>
          </p:cNvSpPr>
          <p:nvPr>
            <p:ph type="body" idx="2"/>
          </p:nvPr>
        </p:nvSpPr>
        <p:spPr>
          <a:xfrm>
            <a:off x="4401267" y="1181100"/>
            <a:ext cx="3304000" cy="35916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29" name="Google Shape;29;p7"/>
          <p:cNvSpPr txBox="1">
            <a:spLocks noGrp="1"/>
          </p:cNvSpPr>
          <p:nvPr>
            <p:ph type="body" idx="3"/>
          </p:nvPr>
        </p:nvSpPr>
        <p:spPr>
          <a:xfrm>
            <a:off x="7874435" y="1181100"/>
            <a:ext cx="3304000" cy="3591600"/>
          </a:xfrm>
          <a:prstGeom prst="rect">
            <a:avLst/>
          </a:prstGeom>
        </p:spPr>
        <p:txBody>
          <a:bodyPr spcFirstLastPara="1" wrap="square" lIns="91425" tIns="91425" rIns="91425" bIns="91425"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pic>
        <p:nvPicPr>
          <p:cNvPr id="30" name="Google Shape;30;p7"/>
          <p:cNvPicPr preferRelativeResize="0"/>
          <p:nvPr/>
        </p:nvPicPr>
        <p:blipFill>
          <a:blip r:embed="rId2">
            <a:alphaModFix/>
          </a:blip>
          <a:stretch>
            <a:fillRect/>
          </a:stretch>
        </p:blipFill>
        <p:spPr>
          <a:xfrm>
            <a:off x="1986967" y="4772835"/>
            <a:ext cx="8218067" cy="2085167"/>
          </a:xfrm>
          <a:prstGeom prst="rect">
            <a:avLst/>
          </a:prstGeom>
          <a:noFill/>
          <a:ln>
            <a:noFill/>
          </a:ln>
        </p:spPr>
      </p:pic>
    </p:spTree>
    <p:extLst>
      <p:ext uri="{BB962C8B-B14F-4D97-AF65-F5344CB8AC3E}">
        <p14:creationId xmlns:p14="http://schemas.microsoft.com/office/powerpoint/2010/main" val="2402811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346200" y="508000"/>
            <a:ext cx="9494800" cy="7668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pic>
        <p:nvPicPr>
          <p:cNvPr id="33" name="Google Shape;33;p8"/>
          <p:cNvPicPr preferRelativeResize="0"/>
          <p:nvPr/>
        </p:nvPicPr>
        <p:blipFill>
          <a:blip r:embed="rId2">
            <a:alphaModFix/>
          </a:blip>
          <a:stretch>
            <a:fillRect/>
          </a:stretch>
        </p:blipFill>
        <p:spPr>
          <a:xfrm>
            <a:off x="1986967" y="4772835"/>
            <a:ext cx="8218067" cy="2085167"/>
          </a:xfrm>
          <a:prstGeom prst="rect">
            <a:avLst/>
          </a:prstGeom>
          <a:noFill/>
          <a:ln>
            <a:noFill/>
          </a:ln>
        </p:spPr>
      </p:pic>
    </p:spTree>
    <p:extLst>
      <p:ext uri="{BB962C8B-B14F-4D97-AF65-F5344CB8AC3E}">
        <p14:creationId xmlns:p14="http://schemas.microsoft.com/office/powerpoint/2010/main" val="245900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pic>
        <p:nvPicPr>
          <p:cNvPr id="35" name="Google Shape;35;p9"/>
          <p:cNvPicPr preferRelativeResize="0"/>
          <p:nvPr/>
        </p:nvPicPr>
        <p:blipFill rotWithShape="1">
          <a:blip r:embed="rId2">
            <a:alphaModFix/>
          </a:blip>
          <a:srcRect l="58667"/>
          <a:stretch/>
        </p:blipFill>
        <p:spPr>
          <a:xfrm>
            <a:off x="1" y="4772834"/>
            <a:ext cx="3396732" cy="2085167"/>
          </a:xfrm>
          <a:prstGeom prst="rect">
            <a:avLst/>
          </a:prstGeom>
          <a:noFill/>
          <a:ln>
            <a:noFill/>
          </a:ln>
        </p:spPr>
      </p:pic>
      <p:sp>
        <p:nvSpPr>
          <p:cNvPr id="36" name="Google Shape;36;p9"/>
          <p:cNvSpPr txBox="1">
            <a:spLocks noGrp="1"/>
          </p:cNvSpPr>
          <p:nvPr>
            <p:ph type="body" idx="1"/>
          </p:nvPr>
        </p:nvSpPr>
        <p:spPr>
          <a:xfrm>
            <a:off x="3362600" y="5808800"/>
            <a:ext cx="5466800" cy="692800"/>
          </a:xfrm>
          <a:prstGeom prst="rect">
            <a:avLst/>
          </a:prstGeom>
          <a:effectLst>
            <a:outerShdw blurRad="28575" dist="19050" dir="5400000" algn="bl" rotWithShape="0">
              <a:srgbClr val="000000">
                <a:alpha val="50000"/>
              </a:srgbClr>
            </a:outerShdw>
          </a:effectLst>
        </p:spPr>
        <p:txBody>
          <a:bodyPr spcFirstLastPara="1" wrap="square" lIns="91425" tIns="91425" rIns="91425" bIns="91425" anchor="t" anchorCtr="0"/>
          <a:lstStyle>
            <a:lvl1pPr marL="609585" lvl="0" indent="-304792" algn="ctr">
              <a:spcBef>
                <a:spcPts val="480"/>
              </a:spcBef>
              <a:spcAft>
                <a:spcPts val="0"/>
              </a:spcAft>
              <a:buClr>
                <a:srgbClr val="FFFFFF"/>
              </a:buClr>
              <a:buSzPts val="1400"/>
              <a:buNone/>
              <a:defRPr sz="1867">
                <a:solidFill>
                  <a:srgbClr val="FFFFFF"/>
                </a:solidFill>
              </a:defRPr>
            </a:lvl1pPr>
          </a:lstStyle>
          <a:p>
            <a:pPr lvl="0"/>
            <a:r>
              <a:rPr lang="en-US"/>
              <a:t>Click to edit Master text styles</a:t>
            </a:r>
          </a:p>
        </p:txBody>
      </p:sp>
      <p:pic>
        <p:nvPicPr>
          <p:cNvPr id="37" name="Google Shape;37;p9"/>
          <p:cNvPicPr preferRelativeResize="0"/>
          <p:nvPr/>
        </p:nvPicPr>
        <p:blipFill rotWithShape="1">
          <a:blip r:embed="rId2">
            <a:alphaModFix/>
          </a:blip>
          <a:srcRect r="52876"/>
          <a:stretch/>
        </p:blipFill>
        <p:spPr>
          <a:xfrm>
            <a:off x="8319301" y="4772834"/>
            <a:ext cx="3872700" cy="2085167"/>
          </a:xfrm>
          <a:prstGeom prst="rect">
            <a:avLst/>
          </a:prstGeom>
          <a:noFill/>
          <a:ln>
            <a:noFill/>
          </a:ln>
        </p:spPr>
      </p:pic>
    </p:spTree>
    <p:extLst>
      <p:ext uri="{BB962C8B-B14F-4D97-AF65-F5344CB8AC3E}">
        <p14:creationId xmlns:p14="http://schemas.microsoft.com/office/powerpoint/2010/main" val="2242046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41"/>
        <p:cNvGrpSpPr/>
        <p:nvPr/>
      </p:nvGrpSpPr>
      <p:grpSpPr>
        <a:xfrm>
          <a:off x="0" y="0"/>
          <a:ext cx="0" cy="0"/>
          <a:chOff x="0" y="0"/>
          <a:chExt cx="0" cy="0"/>
        </a:xfrm>
      </p:grpSpPr>
    </p:spTree>
    <p:extLst>
      <p:ext uri="{BB962C8B-B14F-4D97-AF65-F5344CB8AC3E}">
        <p14:creationId xmlns:p14="http://schemas.microsoft.com/office/powerpoint/2010/main" val="3935005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58000">
              <a:schemeClr val="bg1"/>
            </a:gs>
            <a:gs pos="88000">
              <a:srgbClr val="92D050"/>
            </a:gs>
            <a:gs pos="100000">
              <a:srgbClr val="00B050"/>
            </a:gs>
          </a:gsLst>
          <a:lin ang="5400700"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46200" y="508000"/>
            <a:ext cx="9494800" cy="766800"/>
          </a:xfrm>
          <a:prstGeom prst="rect">
            <a:avLst/>
          </a:prstGeom>
          <a:noFill/>
          <a:ln>
            <a:noFill/>
          </a:ln>
          <a:effectLst>
            <a:outerShdw blurRad="71438" dist="19050" dir="5400000" algn="bl" rotWithShape="0">
              <a:srgbClr val="000000">
                <a:alpha val="30000"/>
              </a:srgbClr>
            </a:outerShdw>
          </a:effectLst>
        </p:spPr>
        <p:txBody>
          <a:bodyPr spcFirstLastPara="1" wrap="square" lIns="91425" tIns="91425" rIns="91425" bIns="91425" anchor="ctr" anchorCtr="0"/>
          <a:lstStyle>
            <a:lvl1pPr lvl="0" algn="ctr">
              <a:spcBef>
                <a:spcPts val="0"/>
              </a:spcBef>
              <a:spcAft>
                <a:spcPts val="0"/>
              </a:spcAft>
              <a:buClr>
                <a:srgbClr val="F26040"/>
              </a:buClr>
              <a:buSzPts val="2000"/>
              <a:buFont typeface="Peralta"/>
              <a:buNone/>
              <a:defRPr sz="2000">
                <a:solidFill>
                  <a:srgbClr val="F26040"/>
                </a:solidFill>
                <a:latin typeface="Peralta"/>
                <a:ea typeface="Peralta"/>
                <a:cs typeface="Peralta"/>
                <a:sym typeface="Peralta"/>
              </a:defRPr>
            </a:lvl1pPr>
            <a:lvl2pPr lvl="1" algn="ctr">
              <a:spcBef>
                <a:spcPts val="0"/>
              </a:spcBef>
              <a:spcAft>
                <a:spcPts val="0"/>
              </a:spcAft>
              <a:buClr>
                <a:srgbClr val="F26040"/>
              </a:buClr>
              <a:buSzPts val="2000"/>
              <a:buFont typeface="Peralta"/>
              <a:buNone/>
              <a:defRPr sz="2000">
                <a:solidFill>
                  <a:srgbClr val="F26040"/>
                </a:solidFill>
                <a:latin typeface="Peralta"/>
                <a:ea typeface="Peralta"/>
                <a:cs typeface="Peralta"/>
                <a:sym typeface="Peralta"/>
              </a:defRPr>
            </a:lvl2pPr>
            <a:lvl3pPr lvl="2" algn="ctr">
              <a:spcBef>
                <a:spcPts val="0"/>
              </a:spcBef>
              <a:spcAft>
                <a:spcPts val="0"/>
              </a:spcAft>
              <a:buClr>
                <a:srgbClr val="F26040"/>
              </a:buClr>
              <a:buSzPts val="2000"/>
              <a:buFont typeface="Peralta"/>
              <a:buNone/>
              <a:defRPr sz="2000">
                <a:solidFill>
                  <a:srgbClr val="F26040"/>
                </a:solidFill>
                <a:latin typeface="Peralta"/>
                <a:ea typeface="Peralta"/>
                <a:cs typeface="Peralta"/>
                <a:sym typeface="Peralta"/>
              </a:defRPr>
            </a:lvl3pPr>
            <a:lvl4pPr lvl="3" algn="ctr">
              <a:spcBef>
                <a:spcPts val="0"/>
              </a:spcBef>
              <a:spcAft>
                <a:spcPts val="0"/>
              </a:spcAft>
              <a:buClr>
                <a:srgbClr val="F26040"/>
              </a:buClr>
              <a:buSzPts val="2000"/>
              <a:buFont typeface="Peralta"/>
              <a:buNone/>
              <a:defRPr sz="2000">
                <a:solidFill>
                  <a:srgbClr val="F26040"/>
                </a:solidFill>
                <a:latin typeface="Peralta"/>
                <a:ea typeface="Peralta"/>
                <a:cs typeface="Peralta"/>
                <a:sym typeface="Peralta"/>
              </a:defRPr>
            </a:lvl4pPr>
            <a:lvl5pPr lvl="4" algn="ctr">
              <a:spcBef>
                <a:spcPts val="0"/>
              </a:spcBef>
              <a:spcAft>
                <a:spcPts val="0"/>
              </a:spcAft>
              <a:buClr>
                <a:srgbClr val="F26040"/>
              </a:buClr>
              <a:buSzPts val="2000"/>
              <a:buFont typeface="Peralta"/>
              <a:buNone/>
              <a:defRPr sz="2000">
                <a:solidFill>
                  <a:srgbClr val="F26040"/>
                </a:solidFill>
                <a:latin typeface="Peralta"/>
                <a:ea typeface="Peralta"/>
                <a:cs typeface="Peralta"/>
                <a:sym typeface="Peralta"/>
              </a:defRPr>
            </a:lvl5pPr>
            <a:lvl6pPr lvl="5" algn="ctr">
              <a:spcBef>
                <a:spcPts val="0"/>
              </a:spcBef>
              <a:spcAft>
                <a:spcPts val="0"/>
              </a:spcAft>
              <a:buClr>
                <a:srgbClr val="F26040"/>
              </a:buClr>
              <a:buSzPts val="2000"/>
              <a:buFont typeface="Peralta"/>
              <a:buNone/>
              <a:defRPr sz="2000">
                <a:solidFill>
                  <a:srgbClr val="F26040"/>
                </a:solidFill>
                <a:latin typeface="Peralta"/>
                <a:ea typeface="Peralta"/>
                <a:cs typeface="Peralta"/>
                <a:sym typeface="Peralta"/>
              </a:defRPr>
            </a:lvl6pPr>
            <a:lvl7pPr lvl="6" algn="ctr">
              <a:spcBef>
                <a:spcPts val="0"/>
              </a:spcBef>
              <a:spcAft>
                <a:spcPts val="0"/>
              </a:spcAft>
              <a:buClr>
                <a:srgbClr val="F26040"/>
              </a:buClr>
              <a:buSzPts val="2000"/>
              <a:buFont typeface="Peralta"/>
              <a:buNone/>
              <a:defRPr sz="2000">
                <a:solidFill>
                  <a:srgbClr val="F26040"/>
                </a:solidFill>
                <a:latin typeface="Peralta"/>
                <a:ea typeface="Peralta"/>
                <a:cs typeface="Peralta"/>
                <a:sym typeface="Peralta"/>
              </a:defRPr>
            </a:lvl7pPr>
            <a:lvl8pPr lvl="7" algn="ctr">
              <a:spcBef>
                <a:spcPts val="0"/>
              </a:spcBef>
              <a:spcAft>
                <a:spcPts val="0"/>
              </a:spcAft>
              <a:buClr>
                <a:srgbClr val="F26040"/>
              </a:buClr>
              <a:buSzPts val="2000"/>
              <a:buFont typeface="Peralta"/>
              <a:buNone/>
              <a:defRPr sz="2000">
                <a:solidFill>
                  <a:srgbClr val="F26040"/>
                </a:solidFill>
                <a:latin typeface="Peralta"/>
                <a:ea typeface="Peralta"/>
                <a:cs typeface="Peralta"/>
                <a:sym typeface="Peralta"/>
              </a:defRPr>
            </a:lvl8pPr>
            <a:lvl9pPr lvl="8" algn="ctr">
              <a:spcBef>
                <a:spcPts val="0"/>
              </a:spcBef>
              <a:spcAft>
                <a:spcPts val="0"/>
              </a:spcAft>
              <a:buClr>
                <a:srgbClr val="F26040"/>
              </a:buClr>
              <a:buSzPts val="2000"/>
              <a:buFont typeface="Peralta"/>
              <a:buNone/>
              <a:defRPr sz="2000">
                <a:solidFill>
                  <a:srgbClr val="F26040"/>
                </a:solidFill>
                <a:latin typeface="Peralta"/>
                <a:ea typeface="Peralta"/>
                <a:cs typeface="Peralta"/>
                <a:sym typeface="Peralta"/>
              </a:defRPr>
            </a:lvl9pPr>
          </a:lstStyle>
          <a:p>
            <a:endParaRPr/>
          </a:p>
        </p:txBody>
      </p:sp>
      <p:sp>
        <p:nvSpPr>
          <p:cNvPr id="7" name="Google Shape;7;p1"/>
          <p:cNvSpPr txBox="1">
            <a:spLocks noGrp="1"/>
          </p:cNvSpPr>
          <p:nvPr>
            <p:ph type="body" idx="1"/>
          </p:nvPr>
        </p:nvSpPr>
        <p:spPr>
          <a:xfrm>
            <a:off x="1346200" y="1193800"/>
            <a:ext cx="9494800" cy="37400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F26040"/>
              </a:buClr>
              <a:buSzPts val="2000"/>
              <a:buFont typeface="Bitter"/>
              <a:buChar char="💀"/>
              <a:defRPr sz="2000">
                <a:solidFill>
                  <a:srgbClr val="FFFFFF"/>
                </a:solidFill>
                <a:latin typeface="Bitter"/>
                <a:ea typeface="Bitter"/>
                <a:cs typeface="Bitter"/>
                <a:sym typeface="Bitter"/>
              </a:defRPr>
            </a:lvl1pPr>
            <a:lvl2pPr marL="914400" lvl="1" indent="-355600">
              <a:spcBef>
                <a:spcPts val="0"/>
              </a:spcBef>
              <a:spcAft>
                <a:spcPts val="0"/>
              </a:spcAft>
              <a:buClr>
                <a:srgbClr val="F26040"/>
              </a:buClr>
              <a:buSzPts val="2000"/>
              <a:buFont typeface="Bitter"/>
              <a:buChar char="☠"/>
              <a:defRPr sz="2000">
                <a:solidFill>
                  <a:srgbClr val="FFFFFF"/>
                </a:solidFill>
                <a:latin typeface="Bitter"/>
                <a:ea typeface="Bitter"/>
                <a:cs typeface="Bitter"/>
                <a:sym typeface="Bitter"/>
              </a:defRPr>
            </a:lvl2pPr>
            <a:lvl3pPr marL="1371600" lvl="2" indent="-355600">
              <a:spcBef>
                <a:spcPts val="0"/>
              </a:spcBef>
              <a:spcAft>
                <a:spcPts val="0"/>
              </a:spcAft>
              <a:buClr>
                <a:srgbClr val="F26040"/>
              </a:buClr>
              <a:buSzPts val="2000"/>
              <a:buFont typeface="Bitter"/>
              <a:buChar char="⚰"/>
              <a:defRPr sz="2000">
                <a:solidFill>
                  <a:srgbClr val="FFFFFF"/>
                </a:solidFill>
                <a:latin typeface="Bitter"/>
                <a:ea typeface="Bitter"/>
                <a:cs typeface="Bitter"/>
                <a:sym typeface="Bitter"/>
              </a:defRPr>
            </a:lvl3pPr>
            <a:lvl4pPr marL="1828800" lvl="3" indent="-355600">
              <a:spcBef>
                <a:spcPts val="0"/>
              </a:spcBef>
              <a:spcAft>
                <a:spcPts val="0"/>
              </a:spcAft>
              <a:buClr>
                <a:srgbClr val="FFFFFF"/>
              </a:buClr>
              <a:buSzPts val="2000"/>
              <a:buFont typeface="Bitter"/>
              <a:buChar char="●"/>
              <a:defRPr sz="2000">
                <a:solidFill>
                  <a:srgbClr val="FFFFFF"/>
                </a:solidFill>
                <a:latin typeface="Bitter"/>
                <a:ea typeface="Bitter"/>
                <a:cs typeface="Bitter"/>
                <a:sym typeface="Bitter"/>
              </a:defRPr>
            </a:lvl4pPr>
            <a:lvl5pPr marL="2286000" lvl="4" indent="-355600">
              <a:spcBef>
                <a:spcPts val="0"/>
              </a:spcBef>
              <a:spcAft>
                <a:spcPts val="0"/>
              </a:spcAft>
              <a:buClr>
                <a:srgbClr val="FFFFFF"/>
              </a:buClr>
              <a:buSzPts val="2000"/>
              <a:buFont typeface="Bitter"/>
              <a:buChar char="○"/>
              <a:defRPr sz="2000">
                <a:solidFill>
                  <a:srgbClr val="FFFFFF"/>
                </a:solidFill>
                <a:latin typeface="Bitter"/>
                <a:ea typeface="Bitter"/>
                <a:cs typeface="Bitter"/>
                <a:sym typeface="Bitter"/>
              </a:defRPr>
            </a:lvl5pPr>
            <a:lvl6pPr marL="2743200" lvl="5" indent="-355600">
              <a:spcBef>
                <a:spcPts val="0"/>
              </a:spcBef>
              <a:spcAft>
                <a:spcPts val="0"/>
              </a:spcAft>
              <a:buClr>
                <a:srgbClr val="FFFFFF"/>
              </a:buClr>
              <a:buSzPts val="2000"/>
              <a:buFont typeface="Bitter"/>
              <a:buChar char="■"/>
              <a:defRPr sz="2000">
                <a:solidFill>
                  <a:srgbClr val="FFFFFF"/>
                </a:solidFill>
                <a:latin typeface="Bitter"/>
                <a:ea typeface="Bitter"/>
                <a:cs typeface="Bitter"/>
                <a:sym typeface="Bitter"/>
              </a:defRPr>
            </a:lvl6pPr>
            <a:lvl7pPr marL="3200400" lvl="6" indent="-355600">
              <a:spcBef>
                <a:spcPts val="0"/>
              </a:spcBef>
              <a:spcAft>
                <a:spcPts val="0"/>
              </a:spcAft>
              <a:buClr>
                <a:srgbClr val="FFFFFF"/>
              </a:buClr>
              <a:buSzPts val="2000"/>
              <a:buFont typeface="Bitter"/>
              <a:buChar char="●"/>
              <a:defRPr sz="2000">
                <a:solidFill>
                  <a:srgbClr val="FFFFFF"/>
                </a:solidFill>
                <a:latin typeface="Bitter"/>
                <a:ea typeface="Bitter"/>
                <a:cs typeface="Bitter"/>
                <a:sym typeface="Bitter"/>
              </a:defRPr>
            </a:lvl7pPr>
            <a:lvl8pPr marL="3657600" lvl="7" indent="-355600">
              <a:spcBef>
                <a:spcPts val="0"/>
              </a:spcBef>
              <a:spcAft>
                <a:spcPts val="0"/>
              </a:spcAft>
              <a:buClr>
                <a:srgbClr val="FFFFFF"/>
              </a:buClr>
              <a:buSzPts val="2000"/>
              <a:buFont typeface="Bitter"/>
              <a:buChar char="○"/>
              <a:defRPr sz="2000">
                <a:solidFill>
                  <a:srgbClr val="FFFFFF"/>
                </a:solidFill>
                <a:latin typeface="Bitter"/>
                <a:ea typeface="Bitter"/>
                <a:cs typeface="Bitter"/>
                <a:sym typeface="Bitter"/>
              </a:defRPr>
            </a:lvl8pPr>
            <a:lvl9pPr marL="4114800" lvl="8" indent="-355600">
              <a:spcBef>
                <a:spcPts val="0"/>
              </a:spcBef>
              <a:spcAft>
                <a:spcPts val="0"/>
              </a:spcAft>
              <a:buClr>
                <a:srgbClr val="FFFFFF"/>
              </a:buClr>
              <a:buSzPts val="2000"/>
              <a:buFont typeface="Bitter"/>
              <a:buChar char="■"/>
              <a:defRPr sz="2000">
                <a:solidFill>
                  <a:srgbClr val="FFFFFF"/>
                </a:solidFill>
                <a:latin typeface="Bitter"/>
                <a:ea typeface="Bitter"/>
                <a:cs typeface="Bitter"/>
                <a:sym typeface="Bitter"/>
              </a:defRPr>
            </a:lvl9pPr>
          </a:lstStyle>
          <a:p>
            <a:endParaRPr/>
          </a:p>
        </p:txBody>
      </p:sp>
    </p:spTree>
    <p:extLst>
      <p:ext uri="{BB962C8B-B14F-4D97-AF65-F5344CB8AC3E}">
        <p14:creationId xmlns:p14="http://schemas.microsoft.com/office/powerpoint/2010/main" val="2887117844"/>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 id="2147483679" r:id="rId10"/>
    <p:sldLayoutId id="2147483680" r:id="rId11"/>
    <p:sldLayoutId id="2147483681" r:id="rId12"/>
    <p:sldLayoutId id="2147483682"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4B8E-2238-4BF8-B4E2-44076683225A}"/>
              </a:ext>
            </a:extLst>
          </p:cNvPr>
          <p:cNvSpPr>
            <a:spLocks noGrp="1"/>
          </p:cNvSpPr>
          <p:nvPr>
            <p:ph type="ctrTitle"/>
          </p:nvPr>
        </p:nvSpPr>
        <p:spPr>
          <a:xfrm>
            <a:off x="1507067" y="1789346"/>
            <a:ext cx="8848685" cy="2044082"/>
          </a:xfrm>
        </p:spPr>
        <p:txBody>
          <a:bodyPr/>
          <a:lstStyle/>
          <a:p>
            <a:pPr algn="l"/>
            <a:r>
              <a:rPr lang="en-US" sz="6600" dirty="0">
                <a:solidFill>
                  <a:schemeClr val="tx1"/>
                </a:solidFill>
              </a:rPr>
              <a:t>Navigating the Dungeons &amp; Dragons of Your Career</a:t>
            </a:r>
          </a:p>
        </p:txBody>
      </p:sp>
      <p:sp>
        <p:nvSpPr>
          <p:cNvPr id="3" name="Subtitle 2">
            <a:extLst>
              <a:ext uri="{FF2B5EF4-FFF2-40B4-BE49-F238E27FC236}">
                <a16:creationId xmlns:a16="http://schemas.microsoft.com/office/drawing/2014/main" id="{84B076B6-55E6-4D8E-B7AB-CDB5C1A2F01B}"/>
              </a:ext>
            </a:extLst>
          </p:cNvPr>
          <p:cNvSpPr>
            <a:spLocks noGrp="1"/>
          </p:cNvSpPr>
          <p:nvPr>
            <p:ph type="subTitle" idx="1"/>
          </p:nvPr>
        </p:nvSpPr>
        <p:spPr>
          <a:xfrm>
            <a:off x="3216124" y="4046613"/>
            <a:ext cx="7139628" cy="1964956"/>
          </a:xfrm>
        </p:spPr>
        <p:txBody>
          <a:bodyPr>
            <a:noAutofit/>
          </a:bodyPr>
          <a:lstStyle/>
          <a:p>
            <a:r>
              <a:rPr lang="en-US" sz="4000" dirty="0">
                <a:solidFill>
                  <a:schemeClr val="tx1"/>
                </a:solidFill>
              </a:rPr>
              <a:t>Houston Miller </a:t>
            </a:r>
          </a:p>
          <a:p>
            <a:r>
              <a:rPr lang="en-US" sz="4000" dirty="0">
                <a:solidFill>
                  <a:schemeClr val="tx1"/>
                </a:solidFill>
              </a:rPr>
              <a:t>@</a:t>
            </a:r>
            <a:r>
              <a:rPr lang="en-US" sz="4000" dirty="0" err="1">
                <a:solidFill>
                  <a:schemeClr val="tx1"/>
                </a:solidFill>
              </a:rPr>
              <a:t>HueyTheDM</a:t>
            </a:r>
            <a:endParaRPr lang="en-US" sz="4000" dirty="0">
              <a:solidFill>
                <a:schemeClr val="tx1"/>
              </a:solidFill>
            </a:endParaRPr>
          </a:p>
          <a:p>
            <a:r>
              <a:rPr lang="en-US" sz="4000" dirty="0">
                <a:solidFill>
                  <a:schemeClr val="tx1"/>
                </a:solidFill>
              </a:rPr>
              <a:t>Linkedin.com/in/</a:t>
            </a:r>
            <a:r>
              <a:rPr lang="en-US" sz="4000" dirty="0" err="1">
                <a:solidFill>
                  <a:schemeClr val="tx1"/>
                </a:solidFill>
              </a:rPr>
              <a:t>houston</a:t>
            </a:r>
            <a:r>
              <a:rPr lang="en-US" sz="4000" dirty="0">
                <a:solidFill>
                  <a:schemeClr val="tx1"/>
                </a:solidFill>
              </a:rPr>
              <a:t>-miller</a:t>
            </a:r>
          </a:p>
        </p:txBody>
      </p:sp>
      <p:pic>
        <p:nvPicPr>
          <p:cNvPr id="8" name="Picture 7">
            <a:extLst>
              <a:ext uri="{FF2B5EF4-FFF2-40B4-BE49-F238E27FC236}">
                <a16:creationId xmlns:a16="http://schemas.microsoft.com/office/drawing/2014/main" id="{0FDF3431-1147-4D84-B865-934B18C2991E}"/>
              </a:ext>
            </a:extLst>
          </p:cNvPr>
          <p:cNvPicPr>
            <a:picLocks noChangeAspect="1"/>
          </p:cNvPicPr>
          <p:nvPr/>
        </p:nvPicPr>
        <p:blipFill>
          <a:blip r:embed="rId2"/>
          <a:stretch>
            <a:fillRect/>
          </a:stretch>
        </p:blipFill>
        <p:spPr>
          <a:xfrm>
            <a:off x="10398165" y="5029091"/>
            <a:ext cx="376432" cy="376432"/>
          </a:xfrm>
          <a:prstGeom prst="rect">
            <a:avLst/>
          </a:prstGeom>
        </p:spPr>
      </p:pic>
      <p:pic>
        <p:nvPicPr>
          <p:cNvPr id="10" name="Picture 9">
            <a:extLst>
              <a:ext uri="{FF2B5EF4-FFF2-40B4-BE49-F238E27FC236}">
                <a16:creationId xmlns:a16="http://schemas.microsoft.com/office/drawing/2014/main" id="{18F53909-114E-4D5B-BF34-10042D897A4F}"/>
              </a:ext>
            </a:extLst>
          </p:cNvPr>
          <p:cNvPicPr>
            <a:picLocks noChangeAspect="1"/>
          </p:cNvPicPr>
          <p:nvPr/>
        </p:nvPicPr>
        <p:blipFill>
          <a:blip r:embed="rId3"/>
          <a:stretch>
            <a:fillRect/>
          </a:stretch>
        </p:blipFill>
        <p:spPr>
          <a:xfrm>
            <a:off x="10398165" y="5740488"/>
            <a:ext cx="376432" cy="376432"/>
          </a:xfrm>
          <a:prstGeom prst="rect">
            <a:avLst/>
          </a:prstGeom>
        </p:spPr>
      </p:pic>
    </p:spTree>
    <p:extLst>
      <p:ext uri="{BB962C8B-B14F-4D97-AF65-F5344CB8AC3E}">
        <p14:creationId xmlns:p14="http://schemas.microsoft.com/office/powerpoint/2010/main" val="3135117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DA4F-DE9A-4D88-980E-A596E055AC9E}"/>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8AED271C-5AD5-4EA7-AE43-06288F9E6265}"/>
              </a:ext>
            </a:extLst>
          </p:cNvPr>
          <p:cNvPicPr>
            <a:picLocks noGrp="1" noChangeAspect="1"/>
          </p:cNvPicPr>
          <p:nvPr>
            <p:ph idx="1"/>
          </p:nvPr>
        </p:nvPicPr>
        <p:blipFill>
          <a:blip r:embed="rId3"/>
          <a:stretch>
            <a:fillRect/>
          </a:stretch>
        </p:blipFill>
        <p:spPr>
          <a:xfrm>
            <a:off x="3159040" y="1193800"/>
            <a:ext cx="5869158" cy="3740150"/>
          </a:xfrm>
        </p:spPr>
      </p:pic>
    </p:spTree>
    <p:extLst>
      <p:ext uri="{BB962C8B-B14F-4D97-AF65-F5344CB8AC3E}">
        <p14:creationId xmlns:p14="http://schemas.microsoft.com/office/powerpoint/2010/main" val="3573477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72BAD-C1BF-4F21-9E75-10163F50F421}"/>
              </a:ext>
            </a:extLst>
          </p:cNvPr>
          <p:cNvSpPr>
            <a:spLocks noGrp="1"/>
          </p:cNvSpPr>
          <p:nvPr>
            <p:ph type="title"/>
          </p:nvPr>
        </p:nvSpPr>
        <p:spPr/>
        <p:txBody>
          <a:bodyPr>
            <a:normAutofit fontScale="90000"/>
          </a:bodyPr>
          <a:lstStyle/>
          <a:p>
            <a:r>
              <a:rPr lang="en-US" sz="5400" dirty="0">
                <a:solidFill>
                  <a:schemeClr val="tx1"/>
                </a:solidFill>
              </a:rPr>
              <a:t>As A Dungeon Master</a:t>
            </a:r>
          </a:p>
        </p:txBody>
      </p:sp>
      <p:sp>
        <p:nvSpPr>
          <p:cNvPr id="3" name="Content Placeholder 2">
            <a:extLst>
              <a:ext uri="{FF2B5EF4-FFF2-40B4-BE49-F238E27FC236}">
                <a16:creationId xmlns:a16="http://schemas.microsoft.com/office/drawing/2014/main" id="{E3BEC0C4-516F-4E7A-9EE2-37BCA94AD7B2}"/>
              </a:ext>
            </a:extLst>
          </p:cNvPr>
          <p:cNvSpPr>
            <a:spLocks noGrp="1"/>
          </p:cNvSpPr>
          <p:nvPr>
            <p:ph idx="1"/>
          </p:nvPr>
        </p:nvSpPr>
        <p:spPr>
          <a:xfrm>
            <a:off x="677334" y="2329543"/>
            <a:ext cx="8596668" cy="3711819"/>
          </a:xfrm>
        </p:spPr>
        <p:txBody>
          <a:bodyPr>
            <a:normAutofit/>
          </a:bodyPr>
          <a:lstStyle/>
          <a:p>
            <a:pPr>
              <a:buSzPct val="125000"/>
              <a:buBlip>
                <a:blip r:embed="rId3"/>
              </a:buBlip>
            </a:pPr>
            <a:r>
              <a:rPr lang="en-US" sz="3600" dirty="0">
                <a:solidFill>
                  <a:schemeClr val="tx1"/>
                </a:solidFill>
              </a:rPr>
              <a:t>Just say yes</a:t>
            </a:r>
          </a:p>
          <a:p>
            <a:pPr lvl="1">
              <a:buSzPct val="125000"/>
              <a:buBlip>
                <a:blip r:embed="rId3"/>
              </a:buBlip>
            </a:pPr>
            <a:r>
              <a:rPr lang="en-US" sz="3600" dirty="0">
                <a:solidFill>
                  <a:schemeClr val="tx1"/>
                </a:solidFill>
              </a:rPr>
              <a:t>Unexpected stories and situations</a:t>
            </a:r>
          </a:p>
          <a:p>
            <a:endParaRPr lang="en-US" sz="3600" dirty="0">
              <a:solidFill>
                <a:schemeClr val="tx1"/>
              </a:solidFill>
            </a:endParaRPr>
          </a:p>
        </p:txBody>
      </p:sp>
    </p:spTree>
    <p:extLst>
      <p:ext uri="{BB962C8B-B14F-4D97-AF65-F5344CB8AC3E}">
        <p14:creationId xmlns:p14="http://schemas.microsoft.com/office/powerpoint/2010/main" val="316908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EE39-6A6A-421A-8EB8-D931B906F8BA}"/>
              </a:ext>
            </a:extLst>
          </p:cNvPr>
          <p:cNvSpPr>
            <a:spLocks noGrp="1"/>
          </p:cNvSpPr>
          <p:nvPr>
            <p:ph type="title"/>
          </p:nvPr>
        </p:nvSpPr>
        <p:spPr/>
        <p:txBody>
          <a:bodyPr>
            <a:noAutofit/>
          </a:bodyPr>
          <a:lstStyle/>
          <a:p>
            <a:r>
              <a:rPr lang="en-US" sz="5400" dirty="0">
                <a:solidFill>
                  <a:schemeClr val="tx1"/>
                </a:solidFill>
              </a:rPr>
              <a:t>As A Developer</a:t>
            </a:r>
          </a:p>
        </p:txBody>
      </p:sp>
      <p:sp>
        <p:nvSpPr>
          <p:cNvPr id="3" name="Content Placeholder 2">
            <a:extLst>
              <a:ext uri="{FF2B5EF4-FFF2-40B4-BE49-F238E27FC236}">
                <a16:creationId xmlns:a16="http://schemas.microsoft.com/office/drawing/2014/main" id="{1B25FA16-2334-4D56-A3C8-7115CC3AB498}"/>
              </a:ext>
            </a:extLst>
          </p:cNvPr>
          <p:cNvSpPr>
            <a:spLocks noGrp="1"/>
          </p:cNvSpPr>
          <p:nvPr>
            <p:ph idx="1"/>
          </p:nvPr>
        </p:nvSpPr>
        <p:spPr>
          <a:xfrm>
            <a:off x="1346200" y="1513114"/>
            <a:ext cx="9494800" cy="3420686"/>
          </a:xfrm>
        </p:spPr>
        <p:txBody>
          <a:bodyPr/>
          <a:lstStyle/>
          <a:p>
            <a:pPr>
              <a:buSzPct val="125000"/>
              <a:buBlip>
                <a:blip r:embed="rId3"/>
              </a:buBlip>
            </a:pPr>
            <a:r>
              <a:rPr lang="en-US" sz="3600" dirty="0">
                <a:solidFill>
                  <a:schemeClr val="tx1"/>
                </a:solidFill>
              </a:rPr>
              <a:t>Working with other developers</a:t>
            </a:r>
          </a:p>
          <a:p>
            <a:pPr lvl="1">
              <a:buSzPct val="125000"/>
              <a:buBlip>
                <a:blip r:embed="rId3"/>
              </a:buBlip>
            </a:pPr>
            <a:r>
              <a:rPr lang="en-US" sz="3600" dirty="0">
                <a:solidFill>
                  <a:schemeClr val="tx1"/>
                </a:solidFill>
              </a:rPr>
              <a:t>Pair programming</a:t>
            </a:r>
          </a:p>
          <a:p>
            <a:pPr lvl="1">
              <a:buSzPct val="125000"/>
              <a:buBlip>
                <a:blip r:embed="rId3"/>
              </a:buBlip>
            </a:pPr>
            <a:r>
              <a:rPr lang="en-US" sz="3600" dirty="0">
                <a:solidFill>
                  <a:schemeClr val="tx1"/>
                </a:solidFill>
              </a:rPr>
              <a:t>Mob programming</a:t>
            </a:r>
          </a:p>
          <a:p>
            <a:pPr>
              <a:buSzPct val="125000"/>
              <a:buBlip>
                <a:blip r:embed="rId3"/>
              </a:buBlip>
            </a:pPr>
            <a:r>
              <a:rPr lang="en-US" sz="3600" dirty="0">
                <a:solidFill>
                  <a:schemeClr val="tx1"/>
                </a:solidFill>
              </a:rPr>
              <a:t>Trying new ideas </a:t>
            </a:r>
          </a:p>
        </p:txBody>
      </p:sp>
    </p:spTree>
    <p:extLst>
      <p:ext uri="{BB962C8B-B14F-4D97-AF65-F5344CB8AC3E}">
        <p14:creationId xmlns:p14="http://schemas.microsoft.com/office/powerpoint/2010/main" val="253536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C0E2-AA76-431F-94EA-3F30FA8886B4}"/>
              </a:ext>
            </a:extLst>
          </p:cNvPr>
          <p:cNvSpPr>
            <a:spLocks noGrp="1"/>
          </p:cNvSpPr>
          <p:nvPr>
            <p:ph type="title"/>
          </p:nvPr>
        </p:nvSpPr>
        <p:spPr/>
        <p:txBody>
          <a:bodyPr>
            <a:noAutofit/>
          </a:bodyPr>
          <a:lstStyle/>
          <a:p>
            <a:r>
              <a:rPr lang="en-US" sz="6000" dirty="0">
                <a:solidFill>
                  <a:schemeClr val="accent1"/>
                </a:solidFill>
              </a:rPr>
              <a:t>Knowing When to Speak Up</a:t>
            </a:r>
          </a:p>
        </p:txBody>
      </p:sp>
      <p:pic>
        <p:nvPicPr>
          <p:cNvPr id="9" name="Content Placeholder 8">
            <a:extLst>
              <a:ext uri="{FF2B5EF4-FFF2-40B4-BE49-F238E27FC236}">
                <a16:creationId xmlns:a16="http://schemas.microsoft.com/office/drawing/2014/main" id="{4DEDF6C2-E1B6-425F-981F-156D4793574E}"/>
              </a:ext>
            </a:extLst>
          </p:cNvPr>
          <p:cNvPicPr>
            <a:picLocks noGrp="1" noChangeAspect="1"/>
          </p:cNvPicPr>
          <p:nvPr>
            <p:ph idx="1"/>
          </p:nvPr>
        </p:nvPicPr>
        <p:blipFill>
          <a:blip r:embed="rId3"/>
          <a:stretch>
            <a:fillRect/>
          </a:stretch>
        </p:blipFill>
        <p:spPr>
          <a:xfrm>
            <a:off x="4186142" y="1193800"/>
            <a:ext cx="3814953" cy="3740150"/>
          </a:xfrm>
          <a:effectLst>
            <a:softEdge rad="63500"/>
          </a:effectLst>
        </p:spPr>
      </p:pic>
    </p:spTree>
    <p:extLst>
      <p:ext uri="{BB962C8B-B14F-4D97-AF65-F5344CB8AC3E}">
        <p14:creationId xmlns:p14="http://schemas.microsoft.com/office/powerpoint/2010/main" val="74894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2189-AE15-430A-AB67-F346F202CB0C}"/>
              </a:ext>
            </a:extLst>
          </p:cNvPr>
          <p:cNvSpPr>
            <a:spLocks noGrp="1"/>
          </p:cNvSpPr>
          <p:nvPr>
            <p:ph type="title"/>
          </p:nvPr>
        </p:nvSpPr>
        <p:spPr/>
        <p:txBody>
          <a:bodyPr>
            <a:noAutofit/>
          </a:bodyPr>
          <a:lstStyle/>
          <a:p>
            <a:r>
              <a:rPr lang="en-US" sz="5400" dirty="0">
                <a:solidFill>
                  <a:schemeClr val="tx1"/>
                </a:solidFill>
              </a:rPr>
              <a:t>As A Dungeon Master</a:t>
            </a:r>
          </a:p>
        </p:txBody>
      </p:sp>
      <p:sp>
        <p:nvSpPr>
          <p:cNvPr id="3" name="Content Placeholder 2">
            <a:extLst>
              <a:ext uri="{FF2B5EF4-FFF2-40B4-BE49-F238E27FC236}">
                <a16:creationId xmlns:a16="http://schemas.microsoft.com/office/drawing/2014/main" id="{24955D51-93C0-4C6A-9EDA-4D70EF8C508A}"/>
              </a:ext>
            </a:extLst>
          </p:cNvPr>
          <p:cNvSpPr>
            <a:spLocks noGrp="1"/>
          </p:cNvSpPr>
          <p:nvPr>
            <p:ph idx="1"/>
          </p:nvPr>
        </p:nvSpPr>
        <p:spPr>
          <a:xfrm>
            <a:off x="677333" y="2383971"/>
            <a:ext cx="10989733" cy="3657391"/>
          </a:xfrm>
        </p:spPr>
        <p:txBody>
          <a:bodyPr>
            <a:normAutofit/>
          </a:bodyPr>
          <a:lstStyle/>
          <a:p>
            <a:pPr>
              <a:buSzPct val="125000"/>
              <a:buBlip>
                <a:blip r:embed="rId3"/>
              </a:buBlip>
            </a:pPr>
            <a:r>
              <a:rPr lang="en-US" sz="3600" dirty="0">
                <a:solidFill>
                  <a:schemeClr val="tx1"/>
                </a:solidFill>
              </a:rPr>
              <a:t>Explain a scene to the players</a:t>
            </a:r>
          </a:p>
          <a:p>
            <a:pPr lvl="1">
              <a:buSzPct val="125000"/>
              <a:buBlip>
                <a:blip r:embed="rId3"/>
              </a:buBlip>
            </a:pPr>
            <a:r>
              <a:rPr lang="en-US" sz="3600" dirty="0">
                <a:solidFill>
                  <a:schemeClr val="tx1"/>
                </a:solidFill>
              </a:rPr>
              <a:t>When they pull the wrong information out of it</a:t>
            </a:r>
          </a:p>
          <a:p>
            <a:pPr lvl="1">
              <a:buSzPct val="125000"/>
              <a:buBlip>
                <a:blip r:embed="rId3"/>
              </a:buBlip>
            </a:pPr>
            <a:r>
              <a:rPr lang="en-US" sz="3600" dirty="0">
                <a:solidFill>
                  <a:schemeClr val="tx1"/>
                </a:solidFill>
              </a:rPr>
              <a:t>When they make bad assumptions based on player knowledge vs character knowledge</a:t>
            </a:r>
          </a:p>
        </p:txBody>
      </p:sp>
    </p:spTree>
    <p:extLst>
      <p:ext uri="{BB962C8B-B14F-4D97-AF65-F5344CB8AC3E}">
        <p14:creationId xmlns:p14="http://schemas.microsoft.com/office/powerpoint/2010/main" val="111829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B93D-D4ED-466E-9534-EAB7400D811F}"/>
              </a:ext>
            </a:extLst>
          </p:cNvPr>
          <p:cNvSpPr>
            <a:spLocks noGrp="1"/>
          </p:cNvSpPr>
          <p:nvPr>
            <p:ph type="title"/>
          </p:nvPr>
        </p:nvSpPr>
        <p:spPr/>
        <p:txBody>
          <a:bodyPr>
            <a:noAutofit/>
          </a:bodyPr>
          <a:lstStyle/>
          <a:p>
            <a:r>
              <a:rPr lang="en-US" sz="5400" dirty="0">
                <a:solidFill>
                  <a:schemeClr val="tx1"/>
                </a:solidFill>
              </a:rPr>
              <a:t>As A Player</a:t>
            </a:r>
          </a:p>
        </p:txBody>
      </p:sp>
      <p:sp>
        <p:nvSpPr>
          <p:cNvPr id="3" name="Content Placeholder 2">
            <a:extLst>
              <a:ext uri="{FF2B5EF4-FFF2-40B4-BE49-F238E27FC236}">
                <a16:creationId xmlns:a16="http://schemas.microsoft.com/office/drawing/2014/main" id="{39C2F4D2-FE47-4A9B-A204-74853E947276}"/>
              </a:ext>
            </a:extLst>
          </p:cNvPr>
          <p:cNvSpPr>
            <a:spLocks noGrp="1"/>
          </p:cNvSpPr>
          <p:nvPr>
            <p:ph idx="1"/>
          </p:nvPr>
        </p:nvSpPr>
        <p:spPr>
          <a:xfrm>
            <a:off x="579362" y="1660176"/>
            <a:ext cx="8596668" cy="3537648"/>
          </a:xfrm>
        </p:spPr>
        <p:txBody>
          <a:bodyPr>
            <a:normAutofit/>
          </a:bodyPr>
          <a:lstStyle/>
          <a:p>
            <a:pPr>
              <a:buSzPct val="125000"/>
              <a:buBlip>
                <a:blip r:embed="rId3"/>
              </a:buBlip>
            </a:pPr>
            <a:r>
              <a:rPr lang="en-US" sz="3600" dirty="0">
                <a:solidFill>
                  <a:schemeClr val="tx1"/>
                </a:solidFill>
              </a:rPr>
              <a:t>New player, overwhelmed with options</a:t>
            </a:r>
          </a:p>
          <a:p>
            <a:pPr lvl="1">
              <a:buSzPct val="125000"/>
              <a:buBlip>
                <a:blip r:embed="rId3"/>
              </a:buBlip>
            </a:pPr>
            <a:r>
              <a:rPr lang="en-US" sz="3600" dirty="0">
                <a:solidFill>
                  <a:schemeClr val="tx1"/>
                </a:solidFill>
              </a:rPr>
              <a:t>Big fight lots of enemies</a:t>
            </a:r>
          </a:p>
          <a:p>
            <a:pPr lvl="1">
              <a:buSzPct val="125000"/>
              <a:buBlip>
                <a:blip r:embed="rId3"/>
              </a:buBlip>
            </a:pPr>
            <a:r>
              <a:rPr lang="en-US" sz="3600" dirty="0">
                <a:solidFill>
                  <a:schemeClr val="tx1"/>
                </a:solidFill>
              </a:rPr>
              <a:t>Talk over options </a:t>
            </a:r>
          </a:p>
          <a:p>
            <a:pPr lvl="1">
              <a:buSzPct val="125000"/>
              <a:buBlip>
                <a:blip r:embed="rId3"/>
              </a:buBlip>
            </a:pPr>
            <a:r>
              <a:rPr lang="en-US" sz="3600" dirty="0">
                <a:solidFill>
                  <a:schemeClr val="tx1"/>
                </a:solidFill>
              </a:rPr>
              <a:t>Let her make the decision</a:t>
            </a:r>
          </a:p>
        </p:txBody>
      </p:sp>
      <p:pic>
        <p:nvPicPr>
          <p:cNvPr id="6" name="Picture 5">
            <a:extLst>
              <a:ext uri="{FF2B5EF4-FFF2-40B4-BE49-F238E27FC236}">
                <a16:creationId xmlns:a16="http://schemas.microsoft.com/office/drawing/2014/main" id="{FF1459CE-7A0E-4603-895E-9AF7FDC9F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454" y="2532567"/>
            <a:ext cx="4346299" cy="4071433"/>
          </a:xfrm>
          <a:prstGeom prst="rect">
            <a:avLst/>
          </a:prstGeom>
          <a:effectLst>
            <a:softEdge rad="63500"/>
          </a:effectLst>
        </p:spPr>
      </p:pic>
    </p:spTree>
    <p:extLst>
      <p:ext uri="{BB962C8B-B14F-4D97-AF65-F5344CB8AC3E}">
        <p14:creationId xmlns:p14="http://schemas.microsoft.com/office/powerpoint/2010/main" val="258301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B5C5-03F0-41F7-A66F-2640EA529C0A}"/>
              </a:ext>
            </a:extLst>
          </p:cNvPr>
          <p:cNvSpPr>
            <a:spLocks noGrp="1"/>
          </p:cNvSpPr>
          <p:nvPr>
            <p:ph type="title"/>
          </p:nvPr>
        </p:nvSpPr>
        <p:spPr/>
        <p:txBody>
          <a:bodyPr>
            <a:noAutofit/>
          </a:bodyPr>
          <a:lstStyle/>
          <a:p>
            <a:r>
              <a:rPr lang="en-US" sz="5400" dirty="0">
                <a:solidFill>
                  <a:schemeClr val="tx1"/>
                </a:solidFill>
              </a:rPr>
              <a:t>As A Developer</a:t>
            </a:r>
          </a:p>
        </p:txBody>
      </p:sp>
      <p:sp>
        <p:nvSpPr>
          <p:cNvPr id="3" name="Content Placeholder 2">
            <a:extLst>
              <a:ext uri="{FF2B5EF4-FFF2-40B4-BE49-F238E27FC236}">
                <a16:creationId xmlns:a16="http://schemas.microsoft.com/office/drawing/2014/main" id="{2EBFBF3D-74ED-41BF-9617-14AD7719C0C6}"/>
              </a:ext>
            </a:extLst>
          </p:cNvPr>
          <p:cNvSpPr>
            <a:spLocks noGrp="1"/>
          </p:cNvSpPr>
          <p:nvPr>
            <p:ph idx="1"/>
          </p:nvPr>
        </p:nvSpPr>
        <p:spPr>
          <a:xfrm>
            <a:off x="590248" y="1643847"/>
            <a:ext cx="8596668" cy="3570305"/>
          </a:xfrm>
        </p:spPr>
        <p:txBody>
          <a:bodyPr>
            <a:normAutofit/>
          </a:bodyPr>
          <a:lstStyle/>
          <a:p>
            <a:pPr>
              <a:buSzPct val="125000"/>
              <a:buBlip>
                <a:blip r:embed="rId3"/>
              </a:buBlip>
            </a:pPr>
            <a:r>
              <a:rPr lang="en-US" sz="3600" dirty="0">
                <a:solidFill>
                  <a:schemeClr val="tx1"/>
                </a:solidFill>
              </a:rPr>
              <a:t>Pair Programming</a:t>
            </a:r>
          </a:p>
          <a:p>
            <a:pPr>
              <a:buSzPct val="125000"/>
              <a:buBlip>
                <a:blip r:embed="rId3"/>
              </a:buBlip>
            </a:pPr>
            <a:r>
              <a:rPr lang="en-US" sz="3600" dirty="0">
                <a:solidFill>
                  <a:schemeClr val="tx1"/>
                </a:solidFill>
              </a:rPr>
              <a:t>Perfectionism</a:t>
            </a:r>
          </a:p>
          <a:p>
            <a:pPr>
              <a:buSzPct val="125000"/>
              <a:buBlip>
                <a:blip r:embed="rId3"/>
              </a:buBlip>
            </a:pPr>
            <a:r>
              <a:rPr lang="en-US" sz="3600" dirty="0">
                <a:solidFill>
                  <a:schemeClr val="tx1"/>
                </a:solidFill>
              </a:rPr>
              <a:t>Premature Optimization</a:t>
            </a:r>
          </a:p>
        </p:txBody>
      </p:sp>
      <p:pic>
        <p:nvPicPr>
          <p:cNvPr id="5" name="Picture 4">
            <a:extLst>
              <a:ext uri="{FF2B5EF4-FFF2-40B4-BE49-F238E27FC236}">
                <a16:creationId xmlns:a16="http://schemas.microsoft.com/office/drawing/2014/main" id="{4ED883F7-2C42-4679-9DFB-F22747EB3225}"/>
              </a:ext>
            </a:extLst>
          </p:cNvPr>
          <p:cNvPicPr>
            <a:picLocks noChangeAspect="1"/>
          </p:cNvPicPr>
          <p:nvPr/>
        </p:nvPicPr>
        <p:blipFill>
          <a:blip r:embed="rId4"/>
          <a:stretch>
            <a:fillRect/>
          </a:stretch>
        </p:blipFill>
        <p:spPr>
          <a:xfrm>
            <a:off x="6096000" y="2313213"/>
            <a:ext cx="5884880" cy="4036787"/>
          </a:xfrm>
          <a:prstGeom prst="rect">
            <a:avLst/>
          </a:prstGeom>
          <a:effectLst>
            <a:softEdge rad="127000"/>
          </a:effectLst>
        </p:spPr>
      </p:pic>
    </p:spTree>
    <p:extLst>
      <p:ext uri="{BB962C8B-B14F-4D97-AF65-F5344CB8AC3E}">
        <p14:creationId xmlns:p14="http://schemas.microsoft.com/office/powerpoint/2010/main" val="53372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517838DE-BF54-43EA-9719-3E5CEB13FB84}"/>
              </a:ext>
            </a:extLst>
          </p:cNvPr>
          <p:cNvPicPr>
            <a:picLocks noChangeAspect="1"/>
          </p:cNvPicPr>
          <p:nvPr/>
        </p:nvPicPr>
        <p:blipFill>
          <a:blip r:embed="rId2"/>
          <a:stretch>
            <a:fillRect/>
          </a:stretch>
        </p:blipFill>
        <p:spPr>
          <a:xfrm>
            <a:off x="3340681" y="758723"/>
            <a:ext cx="5505837" cy="6755910"/>
          </a:xfrm>
          <a:prstGeom prst="rect">
            <a:avLst/>
          </a:prstGeom>
          <a:noFill/>
          <a:ln>
            <a:noFill/>
          </a:ln>
          <a:effectLst>
            <a:softEdge rad="635000"/>
          </a:effectLst>
        </p:spPr>
      </p:pic>
      <p:sp>
        <p:nvSpPr>
          <p:cNvPr id="2" name="Title 1">
            <a:extLst>
              <a:ext uri="{FF2B5EF4-FFF2-40B4-BE49-F238E27FC236}">
                <a16:creationId xmlns:a16="http://schemas.microsoft.com/office/drawing/2014/main" id="{2B59314E-CF52-4C13-8E93-BE12879C84FB}"/>
              </a:ext>
            </a:extLst>
          </p:cNvPr>
          <p:cNvSpPr>
            <a:spLocks noGrp="1"/>
          </p:cNvSpPr>
          <p:nvPr>
            <p:ph type="title"/>
          </p:nvPr>
        </p:nvSpPr>
        <p:spPr/>
        <p:txBody>
          <a:bodyPr>
            <a:noAutofit/>
          </a:bodyPr>
          <a:lstStyle/>
          <a:p>
            <a:r>
              <a:rPr lang="en-US" sz="6000" dirty="0">
                <a:solidFill>
                  <a:schemeClr val="accent1"/>
                </a:solidFill>
              </a:rPr>
              <a:t>Knowing When To Keep Quiet</a:t>
            </a:r>
          </a:p>
        </p:txBody>
      </p:sp>
    </p:spTree>
    <p:extLst>
      <p:ext uri="{BB962C8B-B14F-4D97-AF65-F5344CB8AC3E}">
        <p14:creationId xmlns:p14="http://schemas.microsoft.com/office/powerpoint/2010/main" val="302320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F656-BA66-4C76-BE70-56268654FD59}"/>
              </a:ext>
            </a:extLst>
          </p:cNvPr>
          <p:cNvSpPr>
            <a:spLocks noGrp="1"/>
          </p:cNvSpPr>
          <p:nvPr>
            <p:ph type="title"/>
          </p:nvPr>
        </p:nvSpPr>
        <p:spPr/>
        <p:txBody>
          <a:bodyPr>
            <a:noAutofit/>
          </a:bodyPr>
          <a:lstStyle/>
          <a:p>
            <a:r>
              <a:rPr lang="en-US" sz="5400" dirty="0">
                <a:solidFill>
                  <a:schemeClr val="tx1"/>
                </a:solidFill>
              </a:rPr>
              <a:t>As A Dungeon Master</a:t>
            </a:r>
          </a:p>
        </p:txBody>
      </p:sp>
      <p:sp>
        <p:nvSpPr>
          <p:cNvPr id="3" name="Content Placeholder 2">
            <a:extLst>
              <a:ext uri="{FF2B5EF4-FFF2-40B4-BE49-F238E27FC236}">
                <a16:creationId xmlns:a16="http://schemas.microsoft.com/office/drawing/2014/main" id="{318FCB46-DFC0-41C0-98B7-4A28EE0852A9}"/>
              </a:ext>
            </a:extLst>
          </p:cNvPr>
          <p:cNvSpPr>
            <a:spLocks noGrp="1"/>
          </p:cNvSpPr>
          <p:nvPr>
            <p:ph idx="1"/>
          </p:nvPr>
        </p:nvSpPr>
        <p:spPr>
          <a:xfrm>
            <a:off x="775306" y="1671062"/>
            <a:ext cx="8596668" cy="3515876"/>
          </a:xfrm>
        </p:spPr>
        <p:txBody>
          <a:bodyPr>
            <a:normAutofit/>
          </a:bodyPr>
          <a:lstStyle/>
          <a:p>
            <a:pPr>
              <a:buSzPct val="125000"/>
              <a:buBlip>
                <a:blip r:embed="rId3"/>
              </a:buBlip>
            </a:pPr>
            <a:r>
              <a:rPr lang="en-US" sz="3600" dirty="0">
                <a:solidFill>
                  <a:schemeClr val="tx1"/>
                </a:solidFill>
              </a:rPr>
              <a:t>Listen to your players</a:t>
            </a:r>
          </a:p>
          <a:p>
            <a:pPr lvl="1">
              <a:buSzPct val="125000"/>
              <a:buBlip>
                <a:blip r:embed="rId3"/>
              </a:buBlip>
            </a:pPr>
            <a:r>
              <a:rPr lang="en-US" sz="3600" dirty="0">
                <a:solidFill>
                  <a:schemeClr val="tx1"/>
                </a:solidFill>
              </a:rPr>
              <a:t>Use their ideas</a:t>
            </a:r>
          </a:p>
          <a:p>
            <a:pPr lvl="1">
              <a:buSzPct val="125000"/>
              <a:buBlip>
                <a:blip r:embed="rId3"/>
              </a:buBlip>
            </a:pPr>
            <a:r>
              <a:rPr lang="en-US" sz="3600" dirty="0">
                <a:solidFill>
                  <a:schemeClr val="tx1"/>
                </a:solidFill>
              </a:rPr>
              <a:t>Great stories from collaboration</a:t>
            </a:r>
          </a:p>
        </p:txBody>
      </p:sp>
    </p:spTree>
    <p:extLst>
      <p:ext uri="{BB962C8B-B14F-4D97-AF65-F5344CB8AC3E}">
        <p14:creationId xmlns:p14="http://schemas.microsoft.com/office/powerpoint/2010/main" val="403787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A471-00D5-4BB6-9608-D9F3942CD042}"/>
              </a:ext>
            </a:extLst>
          </p:cNvPr>
          <p:cNvSpPr>
            <a:spLocks noGrp="1"/>
          </p:cNvSpPr>
          <p:nvPr>
            <p:ph type="title"/>
          </p:nvPr>
        </p:nvSpPr>
        <p:spPr/>
        <p:txBody>
          <a:bodyPr>
            <a:noAutofit/>
          </a:bodyPr>
          <a:lstStyle/>
          <a:p>
            <a:r>
              <a:rPr lang="en-US" sz="5400" dirty="0">
                <a:solidFill>
                  <a:schemeClr val="tx1"/>
                </a:solidFill>
              </a:rPr>
              <a:t>As A Player</a:t>
            </a:r>
          </a:p>
        </p:txBody>
      </p:sp>
      <p:sp>
        <p:nvSpPr>
          <p:cNvPr id="3" name="Content Placeholder 2">
            <a:extLst>
              <a:ext uri="{FF2B5EF4-FFF2-40B4-BE49-F238E27FC236}">
                <a16:creationId xmlns:a16="http://schemas.microsoft.com/office/drawing/2014/main" id="{A1BF0F54-8D77-4EC9-A054-A72444775E38}"/>
              </a:ext>
            </a:extLst>
          </p:cNvPr>
          <p:cNvSpPr>
            <a:spLocks noGrp="1"/>
          </p:cNvSpPr>
          <p:nvPr>
            <p:ph idx="1"/>
          </p:nvPr>
        </p:nvSpPr>
        <p:spPr>
          <a:xfrm>
            <a:off x="560940" y="1698276"/>
            <a:ext cx="8596668" cy="3461448"/>
          </a:xfrm>
        </p:spPr>
        <p:txBody>
          <a:bodyPr>
            <a:normAutofit/>
          </a:bodyPr>
          <a:lstStyle/>
          <a:p>
            <a:pPr>
              <a:buSzPct val="125000"/>
              <a:buBlip>
                <a:blip r:embed="rId3"/>
              </a:buBlip>
            </a:pPr>
            <a:r>
              <a:rPr lang="en-US" sz="3600" dirty="0">
                <a:solidFill>
                  <a:schemeClr val="tx1"/>
                </a:solidFill>
              </a:rPr>
              <a:t>I’m a rules lawyer</a:t>
            </a:r>
          </a:p>
          <a:p>
            <a:pPr lvl="1">
              <a:buSzPct val="125000"/>
              <a:buBlip>
                <a:blip r:embed="rId3"/>
              </a:buBlip>
            </a:pPr>
            <a:r>
              <a:rPr lang="en-US" sz="3600" dirty="0">
                <a:solidFill>
                  <a:schemeClr val="tx1"/>
                </a:solidFill>
              </a:rPr>
              <a:t>Don’t shout out rules to the Dungeon Master if she changes them</a:t>
            </a:r>
          </a:p>
          <a:p>
            <a:pPr>
              <a:buSzPct val="125000"/>
              <a:buBlip>
                <a:blip r:embed="rId3"/>
              </a:buBlip>
            </a:pPr>
            <a:r>
              <a:rPr lang="en-US" sz="3600" dirty="0">
                <a:solidFill>
                  <a:schemeClr val="tx1"/>
                </a:solidFill>
              </a:rPr>
              <a:t>Don’t ruin other player’s fun</a:t>
            </a:r>
          </a:p>
        </p:txBody>
      </p:sp>
      <p:pic>
        <p:nvPicPr>
          <p:cNvPr id="5" name="Picture 4">
            <a:extLst>
              <a:ext uri="{FF2B5EF4-FFF2-40B4-BE49-F238E27FC236}">
                <a16:creationId xmlns:a16="http://schemas.microsoft.com/office/drawing/2014/main" id="{41FD7771-A747-461E-834C-36565C9B04F4}"/>
              </a:ext>
            </a:extLst>
          </p:cNvPr>
          <p:cNvPicPr>
            <a:picLocks noChangeAspect="1"/>
          </p:cNvPicPr>
          <p:nvPr/>
        </p:nvPicPr>
        <p:blipFill>
          <a:blip r:embed="rId4"/>
          <a:stretch>
            <a:fillRect/>
          </a:stretch>
        </p:blipFill>
        <p:spPr>
          <a:xfrm>
            <a:off x="7295866" y="3169165"/>
            <a:ext cx="4062771" cy="3558988"/>
          </a:xfrm>
          <a:prstGeom prst="rect">
            <a:avLst/>
          </a:prstGeom>
          <a:effectLst>
            <a:softEdge rad="63500"/>
          </a:effectLst>
        </p:spPr>
      </p:pic>
    </p:spTree>
    <p:extLst>
      <p:ext uri="{BB962C8B-B14F-4D97-AF65-F5344CB8AC3E}">
        <p14:creationId xmlns:p14="http://schemas.microsoft.com/office/powerpoint/2010/main" val="296206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3">
            <a:extLst>
              <a:ext uri="{FF2B5EF4-FFF2-40B4-BE49-F238E27FC236}">
                <a16:creationId xmlns:a16="http://schemas.microsoft.com/office/drawing/2014/main" id="{4395EA09-2F94-4910-875F-321D55247A40}"/>
              </a:ext>
            </a:extLst>
          </p:cNvPr>
          <p:cNvSpPr txBox="1">
            <a:spLocks noChangeArrowheads="1"/>
          </p:cNvSpPr>
          <p:nvPr/>
        </p:nvSpPr>
        <p:spPr bwMode="auto">
          <a:xfrm>
            <a:off x="1550988" y="692150"/>
            <a:ext cx="9090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4000"/>
              <a:t>DevSpace would like to thank our sponsors</a:t>
            </a:r>
          </a:p>
        </p:txBody>
      </p:sp>
      <p:pic>
        <p:nvPicPr>
          <p:cNvPr id="2051" name="Picture 14">
            <a:extLst>
              <a:ext uri="{FF2B5EF4-FFF2-40B4-BE49-F238E27FC236}">
                <a16:creationId xmlns:a16="http://schemas.microsoft.com/office/drawing/2014/main" id="{A9BF06DA-AE3D-408D-80C4-9A8DF6294E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775" y="2514600"/>
            <a:ext cx="4092575"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7C700A21-296C-483F-AF69-F65B3E518F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75275" y="2514600"/>
            <a:ext cx="6207125"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8537772-A505-4040-A07A-4E2A4F2AA5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64BCB1-EE87-4D37-8A8E-21ED5A02457E}"/>
              </a:ext>
            </a:extLst>
          </p:cNvPr>
          <p:cNvSpPr>
            <a:spLocks noGrp="1"/>
          </p:cNvSpPr>
          <p:nvPr>
            <p:ph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F2F9-D219-4448-B03D-A932692FB2F5}"/>
              </a:ext>
            </a:extLst>
          </p:cNvPr>
          <p:cNvSpPr>
            <a:spLocks noGrp="1"/>
          </p:cNvSpPr>
          <p:nvPr>
            <p:ph type="title"/>
          </p:nvPr>
        </p:nvSpPr>
        <p:spPr/>
        <p:txBody>
          <a:bodyPr>
            <a:noAutofit/>
          </a:bodyPr>
          <a:lstStyle/>
          <a:p>
            <a:r>
              <a:rPr lang="en-US" sz="5400" dirty="0">
                <a:solidFill>
                  <a:schemeClr val="tx1"/>
                </a:solidFill>
              </a:rPr>
              <a:t>As A Developer</a:t>
            </a:r>
          </a:p>
        </p:txBody>
      </p:sp>
      <p:sp>
        <p:nvSpPr>
          <p:cNvPr id="3" name="Content Placeholder 2">
            <a:extLst>
              <a:ext uri="{FF2B5EF4-FFF2-40B4-BE49-F238E27FC236}">
                <a16:creationId xmlns:a16="http://schemas.microsoft.com/office/drawing/2014/main" id="{3B73838B-42FB-4DD5-B52F-8F94B9814712}"/>
              </a:ext>
            </a:extLst>
          </p:cNvPr>
          <p:cNvSpPr>
            <a:spLocks noGrp="1"/>
          </p:cNvSpPr>
          <p:nvPr>
            <p:ph idx="1"/>
          </p:nvPr>
        </p:nvSpPr>
        <p:spPr>
          <a:xfrm>
            <a:off x="742648" y="1545562"/>
            <a:ext cx="8596668" cy="3429000"/>
          </a:xfrm>
        </p:spPr>
        <p:txBody>
          <a:bodyPr>
            <a:normAutofit/>
          </a:bodyPr>
          <a:lstStyle/>
          <a:p>
            <a:pPr>
              <a:buSzPct val="125000"/>
              <a:buBlip>
                <a:blip r:embed="rId3"/>
              </a:buBlip>
            </a:pPr>
            <a:r>
              <a:rPr lang="en-US" sz="3600" dirty="0">
                <a:solidFill>
                  <a:schemeClr val="tx1"/>
                </a:solidFill>
              </a:rPr>
              <a:t>Pair Programming</a:t>
            </a:r>
          </a:p>
          <a:p>
            <a:pPr lvl="1">
              <a:buSzPct val="125000"/>
              <a:buBlip>
                <a:blip r:embed="rId3"/>
              </a:buBlip>
            </a:pPr>
            <a:r>
              <a:rPr lang="en-US" sz="3600" dirty="0">
                <a:solidFill>
                  <a:schemeClr val="tx1"/>
                </a:solidFill>
              </a:rPr>
              <a:t>Self teaching</a:t>
            </a:r>
          </a:p>
          <a:p>
            <a:pPr lvl="1">
              <a:buSzPct val="125000"/>
              <a:buBlip>
                <a:blip r:embed="rId3"/>
              </a:buBlip>
            </a:pPr>
            <a:r>
              <a:rPr lang="en-US" sz="3600" dirty="0">
                <a:solidFill>
                  <a:schemeClr val="tx1"/>
                </a:solidFill>
              </a:rPr>
              <a:t>No nitpicking </a:t>
            </a:r>
          </a:p>
        </p:txBody>
      </p:sp>
      <p:pic>
        <p:nvPicPr>
          <p:cNvPr id="5" name="Picture 4">
            <a:extLst>
              <a:ext uri="{FF2B5EF4-FFF2-40B4-BE49-F238E27FC236}">
                <a16:creationId xmlns:a16="http://schemas.microsoft.com/office/drawing/2014/main" id="{01B47369-9674-4D51-901C-09DBD7F600E0}"/>
              </a:ext>
            </a:extLst>
          </p:cNvPr>
          <p:cNvPicPr>
            <a:picLocks noChangeAspect="1"/>
          </p:cNvPicPr>
          <p:nvPr/>
        </p:nvPicPr>
        <p:blipFill>
          <a:blip r:embed="rId4"/>
          <a:stretch>
            <a:fillRect/>
          </a:stretch>
        </p:blipFill>
        <p:spPr>
          <a:xfrm>
            <a:off x="5632916" y="2422994"/>
            <a:ext cx="5208084" cy="3906063"/>
          </a:xfrm>
          <a:prstGeom prst="rect">
            <a:avLst/>
          </a:prstGeom>
          <a:effectLst>
            <a:softEdge rad="63500"/>
          </a:effectLst>
        </p:spPr>
      </p:pic>
    </p:spTree>
    <p:extLst>
      <p:ext uri="{BB962C8B-B14F-4D97-AF65-F5344CB8AC3E}">
        <p14:creationId xmlns:p14="http://schemas.microsoft.com/office/powerpoint/2010/main" val="229333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B60F-2BD0-42F8-BEA9-4A146142A6B4}"/>
              </a:ext>
            </a:extLst>
          </p:cNvPr>
          <p:cNvSpPr>
            <a:spLocks noGrp="1"/>
          </p:cNvSpPr>
          <p:nvPr>
            <p:ph type="title"/>
          </p:nvPr>
        </p:nvSpPr>
        <p:spPr>
          <a:xfrm>
            <a:off x="1348600" y="312057"/>
            <a:ext cx="9494800" cy="766800"/>
          </a:xfrm>
        </p:spPr>
        <p:txBody>
          <a:bodyPr>
            <a:noAutofit/>
          </a:bodyPr>
          <a:lstStyle/>
          <a:p>
            <a:r>
              <a:rPr lang="en-US" sz="6000" dirty="0">
                <a:solidFill>
                  <a:schemeClr val="accent1"/>
                </a:solidFill>
              </a:rPr>
              <a:t>Teamwork</a:t>
            </a:r>
          </a:p>
        </p:txBody>
      </p:sp>
      <p:pic>
        <p:nvPicPr>
          <p:cNvPr id="5" name="Content Placeholder 4">
            <a:extLst>
              <a:ext uri="{FF2B5EF4-FFF2-40B4-BE49-F238E27FC236}">
                <a16:creationId xmlns:a16="http://schemas.microsoft.com/office/drawing/2014/main" id="{B303C8FF-3590-4EC1-8707-EDDC19DD28DD}"/>
              </a:ext>
            </a:extLst>
          </p:cNvPr>
          <p:cNvPicPr>
            <a:picLocks noGrp="1" noChangeAspect="1"/>
          </p:cNvPicPr>
          <p:nvPr>
            <p:ph idx="1"/>
          </p:nvPr>
        </p:nvPicPr>
        <p:blipFill>
          <a:blip r:embed="rId2"/>
          <a:stretch>
            <a:fillRect/>
          </a:stretch>
        </p:blipFill>
        <p:spPr>
          <a:xfrm>
            <a:off x="4675981" y="1193800"/>
            <a:ext cx="2835275" cy="3740150"/>
          </a:xfrm>
        </p:spPr>
      </p:pic>
    </p:spTree>
    <p:extLst>
      <p:ext uri="{BB962C8B-B14F-4D97-AF65-F5344CB8AC3E}">
        <p14:creationId xmlns:p14="http://schemas.microsoft.com/office/powerpoint/2010/main" val="1232933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D294-11D7-4CCA-AD8C-DA8308A8A018}"/>
              </a:ext>
            </a:extLst>
          </p:cNvPr>
          <p:cNvSpPr>
            <a:spLocks noGrp="1"/>
          </p:cNvSpPr>
          <p:nvPr>
            <p:ph type="title"/>
          </p:nvPr>
        </p:nvSpPr>
        <p:spPr/>
        <p:txBody>
          <a:bodyPr/>
          <a:lstStyle/>
          <a:p>
            <a:r>
              <a:rPr lang="en-US" dirty="0"/>
              <a:t>Teamwork and Problem Solving in D&amp;D</a:t>
            </a:r>
          </a:p>
        </p:txBody>
      </p:sp>
      <p:sp>
        <p:nvSpPr>
          <p:cNvPr id="3" name="Content Placeholder 2">
            <a:extLst>
              <a:ext uri="{FF2B5EF4-FFF2-40B4-BE49-F238E27FC236}">
                <a16:creationId xmlns:a16="http://schemas.microsoft.com/office/drawing/2014/main" id="{B31E3D9F-EAEB-4B7F-B8E4-5F44848FEDD1}"/>
              </a:ext>
            </a:extLst>
          </p:cNvPr>
          <p:cNvSpPr>
            <a:spLocks noGrp="1"/>
          </p:cNvSpPr>
          <p:nvPr>
            <p:ph idx="1"/>
          </p:nvPr>
        </p:nvSpPr>
        <p:spPr/>
        <p:txBody>
          <a:bodyPr/>
          <a:lstStyle/>
          <a:p>
            <a:r>
              <a:rPr lang="en-US" dirty="0"/>
              <a:t>Story time!</a:t>
            </a:r>
          </a:p>
        </p:txBody>
      </p:sp>
      <p:pic>
        <p:nvPicPr>
          <p:cNvPr id="5" name="Picture 4">
            <a:extLst>
              <a:ext uri="{FF2B5EF4-FFF2-40B4-BE49-F238E27FC236}">
                <a16:creationId xmlns:a16="http://schemas.microsoft.com/office/drawing/2014/main" id="{90AA721B-030D-41F2-BA1A-63B29AAAA9F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0"/>
            <a:ext cx="12192000" cy="6850146"/>
          </a:xfrm>
          <a:prstGeom prst="rect">
            <a:avLst/>
          </a:prstGeom>
        </p:spPr>
      </p:pic>
    </p:spTree>
    <p:extLst>
      <p:ext uri="{BB962C8B-B14F-4D97-AF65-F5344CB8AC3E}">
        <p14:creationId xmlns:p14="http://schemas.microsoft.com/office/powerpoint/2010/main" val="1439957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9560-374D-4AF4-9F29-B3D50615D44E}"/>
              </a:ext>
            </a:extLst>
          </p:cNvPr>
          <p:cNvSpPr>
            <a:spLocks noGrp="1"/>
          </p:cNvSpPr>
          <p:nvPr>
            <p:ph type="title"/>
          </p:nvPr>
        </p:nvSpPr>
        <p:spPr/>
        <p:txBody>
          <a:bodyPr/>
          <a:lstStyle/>
          <a:p>
            <a:r>
              <a:rPr lang="en-US" dirty="0"/>
              <a:t>Teamwork and Problem Solving in Development</a:t>
            </a:r>
          </a:p>
        </p:txBody>
      </p:sp>
      <p:sp>
        <p:nvSpPr>
          <p:cNvPr id="3" name="Content Placeholder 2">
            <a:extLst>
              <a:ext uri="{FF2B5EF4-FFF2-40B4-BE49-F238E27FC236}">
                <a16:creationId xmlns:a16="http://schemas.microsoft.com/office/drawing/2014/main" id="{AB37CF1B-6340-4ED7-9F51-FF379AC8F5A7}"/>
              </a:ext>
            </a:extLst>
          </p:cNvPr>
          <p:cNvSpPr>
            <a:spLocks noGrp="1"/>
          </p:cNvSpPr>
          <p:nvPr>
            <p:ph idx="1"/>
          </p:nvPr>
        </p:nvSpPr>
        <p:spPr/>
        <p:txBody>
          <a:bodyPr/>
          <a:lstStyle/>
          <a:p>
            <a:r>
              <a:rPr lang="en-US" dirty="0"/>
              <a:t>Story time!</a:t>
            </a:r>
          </a:p>
        </p:txBody>
      </p:sp>
      <p:pic>
        <p:nvPicPr>
          <p:cNvPr id="5" name="Picture 4">
            <a:extLst>
              <a:ext uri="{FF2B5EF4-FFF2-40B4-BE49-F238E27FC236}">
                <a16:creationId xmlns:a16="http://schemas.microsoft.com/office/drawing/2014/main" id="{8BB3AF78-8EB7-4537-99DC-89C39A5E349A}"/>
              </a:ext>
            </a:extLst>
          </p:cNvPr>
          <p:cNvPicPr>
            <a:picLocks noChangeAspect="1"/>
          </p:cNvPicPr>
          <p:nvPr/>
        </p:nvPicPr>
        <p:blipFill>
          <a:blip r:embed="rId3"/>
          <a:stretch>
            <a:fillRect/>
          </a:stretch>
        </p:blipFill>
        <p:spPr>
          <a:xfrm>
            <a:off x="-1" y="1588"/>
            <a:ext cx="12193509" cy="6856411"/>
          </a:xfrm>
          <a:prstGeom prst="rect">
            <a:avLst/>
          </a:prstGeom>
        </p:spPr>
      </p:pic>
    </p:spTree>
    <p:extLst>
      <p:ext uri="{BB962C8B-B14F-4D97-AF65-F5344CB8AC3E}">
        <p14:creationId xmlns:p14="http://schemas.microsoft.com/office/powerpoint/2010/main" val="2280118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4624-C264-4240-9A31-98981675E542}"/>
              </a:ext>
            </a:extLst>
          </p:cNvPr>
          <p:cNvSpPr>
            <a:spLocks noGrp="1"/>
          </p:cNvSpPr>
          <p:nvPr>
            <p:ph type="title"/>
          </p:nvPr>
        </p:nvSpPr>
        <p:spPr/>
        <p:txBody>
          <a:bodyPr>
            <a:noAutofit/>
          </a:bodyPr>
          <a:lstStyle/>
          <a:p>
            <a:r>
              <a:rPr lang="en-US" sz="6000" dirty="0">
                <a:solidFill>
                  <a:schemeClr val="accent1"/>
                </a:solidFill>
              </a:rPr>
              <a:t>Communication</a:t>
            </a:r>
          </a:p>
        </p:txBody>
      </p:sp>
      <p:pic>
        <p:nvPicPr>
          <p:cNvPr id="4" name="Content Placeholder 4">
            <a:extLst>
              <a:ext uri="{FF2B5EF4-FFF2-40B4-BE49-F238E27FC236}">
                <a16:creationId xmlns:a16="http://schemas.microsoft.com/office/drawing/2014/main" id="{77BAF5E7-FCE2-4B14-9204-C5CCA346994A}"/>
              </a:ext>
            </a:extLst>
          </p:cNvPr>
          <p:cNvPicPr>
            <a:picLocks noGrp="1" noChangeAspect="1"/>
          </p:cNvPicPr>
          <p:nvPr>
            <p:ph idx="1"/>
          </p:nvPr>
        </p:nvPicPr>
        <p:blipFill>
          <a:blip r:embed="rId2"/>
          <a:stretch>
            <a:fillRect/>
          </a:stretch>
        </p:blipFill>
        <p:spPr>
          <a:xfrm>
            <a:off x="1346200" y="1217129"/>
            <a:ext cx="9494838" cy="3693491"/>
          </a:xfrm>
          <a:effectLst>
            <a:softEdge rad="31750"/>
          </a:effectLst>
        </p:spPr>
      </p:pic>
    </p:spTree>
    <p:extLst>
      <p:ext uri="{BB962C8B-B14F-4D97-AF65-F5344CB8AC3E}">
        <p14:creationId xmlns:p14="http://schemas.microsoft.com/office/powerpoint/2010/main" val="353993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9DD-9140-4FDD-B89E-CDF174431604}"/>
              </a:ext>
            </a:extLst>
          </p:cNvPr>
          <p:cNvSpPr>
            <a:spLocks noGrp="1"/>
          </p:cNvSpPr>
          <p:nvPr>
            <p:ph type="title"/>
          </p:nvPr>
        </p:nvSpPr>
        <p:spPr/>
        <p:txBody>
          <a:bodyPr>
            <a:noAutofit/>
          </a:bodyPr>
          <a:lstStyle/>
          <a:p>
            <a:r>
              <a:rPr lang="en-US" sz="5400" dirty="0">
                <a:solidFill>
                  <a:schemeClr val="tx1"/>
                </a:solidFill>
              </a:rPr>
              <a:t>As A Dungeon Master</a:t>
            </a:r>
          </a:p>
        </p:txBody>
      </p:sp>
      <p:sp>
        <p:nvSpPr>
          <p:cNvPr id="3" name="Content Placeholder 2">
            <a:extLst>
              <a:ext uri="{FF2B5EF4-FFF2-40B4-BE49-F238E27FC236}">
                <a16:creationId xmlns:a16="http://schemas.microsoft.com/office/drawing/2014/main" id="{8E46E65D-4FCE-4EC2-8A4A-721D1CE11782}"/>
              </a:ext>
            </a:extLst>
          </p:cNvPr>
          <p:cNvSpPr>
            <a:spLocks noGrp="1"/>
          </p:cNvSpPr>
          <p:nvPr>
            <p:ph idx="1"/>
          </p:nvPr>
        </p:nvSpPr>
        <p:spPr>
          <a:xfrm>
            <a:off x="731762" y="1730933"/>
            <a:ext cx="8596668" cy="3396133"/>
          </a:xfrm>
        </p:spPr>
        <p:txBody>
          <a:bodyPr>
            <a:normAutofit/>
          </a:bodyPr>
          <a:lstStyle/>
          <a:p>
            <a:pPr>
              <a:buSzPct val="125000"/>
              <a:buBlip>
                <a:blip r:embed="rId3"/>
              </a:buBlip>
            </a:pPr>
            <a:r>
              <a:rPr lang="en-US" sz="3600" dirty="0">
                <a:solidFill>
                  <a:schemeClr val="tx1"/>
                </a:solidFill>
              </a:rPr>
              <a:t>Explain yourself clearly</a:t>
            </a:r>
          </a:p>
          <a:p>
            <a:pPr lvl="1">
              <a:buSzPct val="125000"/>
              <a:buBlip>
                <a:blip r:embed="rId3"/>
              </a:buBlip>
            </a:pPr>
            <a:r>
              <a:rPr lang="en-US" sz="3600" dirty="0">
                <a:solidFill>
                  <a:schemeClr val="tx1"/>
                </a:solidFill>
              </a:rPr>
              <a:t>Underexplaining</a:t>
            </a:r>
          </a:p>
          <a:p>
            <a:pPr lvl="1">
              <a:buSzPct val="125000"/>
              <a:buBlip>
                <a:blip r:embed="rId3"/>
              </a:buBlip>
            </a:pPr>
            <a:r>
              <a:rPr lang="en-US" sz="3600" dirty="0">
                <a:solidFill>
                  <a:schemeClr val="tx1"/>
                </a:solidFill>
              </a:rPr>
              <a:t>Overexplaining</a:t>
            </a:r>
          </a:p>
        </p:txBody>
      </p:sp>
    </p:spTree>
    <p:extLst>
      <p:ext uri="{BB962C8B-B14F-4D97-AF65-F5344CB8AC3E}">
        <p14:creationId xmlns:p14="http://schemas.microsoft.com/office/powerpoint/2010/main" val="385045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C049-3943-4AC4-97A1-B32A65385D71}"/>
              </a:ext>
            </a:extLst>
          </p:cNvPr>
          <p:cNvSpPr>
            <a:spLocks noGrp="1"/>
          </p:cNvSpPr>
          <p:nvPr>
            <p:ph type="title"/>
          </p:nvPr>
        </p:nvSpPr>
        <p:spPr/>
        <p:txBody>
          <a:bodyPr>
            <a:noAutofit/>
          </a:bodyPr>
          <a:lstStyle/>
          <a:p>
            <a:r>
              <a:rPr lang="en-US" sz="5400" dirty="0">
                <a:solidFill>
                  <a:schemeClr val="tx1"/>
                </a:solidFill>
              </a:rPr>
              <a:t>Underexplaining</a:t>
            </a:r>
          </a:p>
        </p:txBody>
      </p:sp>
      <p:sp>
        <p:nvSpPr>
          <p:cNvPr id="4" name="Content Placeholder 3">
            <a:extLst>
              <a:ext uri="{FF2B5EF4-FFF2-40B4-BE49-F238E27FC236}">
                <a16:creationId xmlns:a16="http://schemas.microsoft.com/office/drawing/2014/main" id="{0EF6EB7F-CA94-4B92-8335-C25CD362520E}"/>
              </a:ext>
            </a:extLst>
          </p:cNvPr>
          <p:cNvSpPr>
            <a:spLocks noGrp="1"/>
          </p:cNvSpPr>
          <p:nvPr>
            <p:ph idx="1"/>
          </p:nvPr>
        </p:nvSpPr>
        <p:spPr/>
        <p:txBody>
          <a:bodyPr/>
          <a:lstStyle/>
          <a:p>
            <a:endParaRPr lang="en-US"/>
          </a:p>
        </p:txBody>
      </p:sp>
      <p:pic>
        <p:nvPicPr>
          <p:cNvPr id="6" name="Content Placeholder 4">
            <a:extLst>
              <a:ext uri="{FF2B5EF4-FFF2-40B4-BE49-F238E27FC236}">
                <a16:creationId xmlns:a16="http://schemas.microsoft.com/office/drawing/2014/main" id="{3EC13522-7314-4F52-BDBB-FCF8FD6B4E6F}"/>
              </a:ext>
            </a:extLst>
          </p:cNvPr>
          <p:cNvPicPr>
            <a:picLocks noChangeAspect="1"/>
          </p:cNvPicPr>
          <p:nvPr/>
        </p:nvPicPr>
        <p:blipFill>
          <a:blip r:embed="rId3"/>
          <a:stretch>
            <a:fillRect/>
          </a:stretch>
        </p:blipFill>
        <p:spPr>
          <a:xfrm>
            <a:off x="2376916" y="1389916"/>
            <a:ext cx="7433367" cy="4960084"/>
          </a:xfrm>
          <a:prstGeom prst="rect">
            <a:avLst/>
          </a:prstGeom>
          <a:noFill/>
          <a:ln>
            <a:noFill/>
          </a:ln>
          <a:effectLst>
            <a:softEdge rad="63500"/>
          </a:effectLst>
        </p:spPr>
      </p:pic>
    </p:spTree>
    <p:extLst>
      <p:ext uri="{BB962C8B-B14F-4D97-AF65-F5344CB8AC3E}">
        <p14:creationId xmlns:p14="http://schemas.microsoft.com/office/powerpoint/2010/main" val="4110686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D677-246A-4FE7-B51D-FEADF50F178C}"/>
              </a:ext>
            </a:extLst>
          </p:cNvPr>
          <p:cNvSpPr>
            <a:spLocks noGrp="1"/>
          </p:cNvSpPr>
          <p:nvPr>
            <p:ph type="title"/>
          </p:nvPr>
        </p:nvSpPr>
        <p:spPr/>
        <p:txBody>
          <a:bodyPr>
            <a:noAutofit/>
          </a:bodyPr>
          <a:lstStyle/>
          <a:p>
            <a:r>
              <a:rPr lang="en-US" sz="5400" dirty="0">
                <a:solidFill>
                  <a:schemeClr val="tx1"/>
                </a:solidFill>
              </a:rPr>
              <a:t>Overexplaining</a:t>
            </a:r>
          </a:p>
        </p:txBody>
      </p:sp>
      <p:sp>
        <p:nvSpPr>
          <p:cNvPr id="4" name="Content Placeholder 3">
            <a:extLst>
              <a:ext uri="{FF2B5EF4-FFF2-40B4-BE49-F238E27FC236}">
                <a16:creationId xmlns:a16="http://schemas.microsoft.com/office/drawing/2014/main" id="{20DDEE42-3F5F-47D7-B43B-C46F09BAAC4B}"/>
              </a:ext>
            </a:extLst>
          </p:cNvPr>
          <p:cNvSpPr>
            <a:spLocks noGrp="1"/>
          </p:cNvSpPr>
          <p:nvPr>
            <p:ph idx="1"/>
          </p:nvPr>
        </p:nvSpPr>
        <p:spPr/>
        <p:txBody>
          <a:bodyPr/>
          <a:lstStyle/>
          <a:p>
            <a:endParaRPr lang="en-US"/>
          </a:p>
        </p:txBody>
      </p:sp>
      <p:pic>
        <p:nvPicPr>
          <p:cNvPr id="6" name="Content Placeholder 4">
            <a:extLst>
              <a:ext uri="{FF2B5EF4-FFF2-40B4-BE49-F238E27FC236}">
                <a16:creationId xmlns:a16="http://schemas.microsoft.com/office/drawing/2014/main" id="{AC4A632A-6975-4C02-B288-8A37E4CBEA7F}"/>
              </a:ext>
            </a:extLst>
          </p:cNvPr>
          <p:cNvPicPr>
            <a:picLocks noChangeAspect="1"/>
          </p:cNvPicPr>
          <p:nvPr/>
        </p:nvPicPr>
        <p:blipFill>
          <a:blip r:embed="rId3"/>
          <a:stretch>
            <a:fillRect/>
          </a:stretch>
        </p:blipFill>
        <p:spPr>
          <a:xfrm>
            <a:off x="2388375" y="1447066"/>
            <a:ext cx="7410449" cy="4902934"/>
          </a:xfrm>
          <a:prstGeom prst="rect">
            <a:avLst/>
          </a:prstGeom>
          <a:noFill/>
          <a:ln>
            <a:noFill/>
          </a:ln>
          <a:effectLst>
            <a:softEdge rad="63500"/>
          </a:effectLst>
        </p:spPr>
      </p:pic>
    </p:spTree>
    <p:extLst>
      <p:ext uri="{BB962C8B-B14F-4D97-AF65-F5344CB8AC3E}">
        <p14:creationId xmlns:p14="http://schemas.microsoft.com/office/powerpoint/2010/main" val="317343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5F13-FDBE-4E85-AB3E-2891720C8806}"/>
              </a:ext>
            </a:extLst>
          </p:cNvPr>
          <p:cNvSpPr>
            <a:spLocks noGrp="1"/>
          </p:cNvSpPr>
          <p:nvPr>
            <p:ph type="title"/>
          </p:nvPr>
        </p:nvSpPr>
        <p:spPr/>
        <p:txBody>
          <a:bodyPr>
            <a:normAutofit fontScale="90000"/>
          </a:bodyPr>
          <a:lstStyle/>
          <a:p>
            <a:r>
              <a:rPr lang="en-US" sz="5400" dirty="0">
                <a:solidFill>
                  <a:schemeClr val="tx1"/>
                </a:solidFill>
              </a:rPr>
              <a:t>As A Player</a:t>
            </a:r>
          </a:p>
        </p:txBody>
      </p:sp>
      <p:sp>
        <p:nvSpPr>
          <p:cNvPr id="3" name="Content Placeholder 2">
            <a:extLst>
              <a:ext uri="{FF2B5EF4-FFF2-40B4-BE49-F238E27FC236}">
                <a16:creationId xmlns:a16="http://schemas.microsoft.com/office/drawing/2014/main" id="{B4D5BD88-5987-4621-BA24-670BBD87014F}"/>
              </a:ext>
            </a:extLst>
          </p:cNvPr>
          <p:cNvSpPr>
            <a:spLocks noGrp="1"/>
          </p:cNvSpPr>
          <p:nvPr>
            <p:ph idx="1"/>
          </p:nvPr>
        </p:nvSpPr>
        <p:spPr/>
        <p:txBody>
          <a:bodyPr>
            <a:normAutofit/>
          </a:bodyPr>
          <a:lstStyle/>
          <a:p>
            <a:pPr>
              <a:buSzPct val="125000"/>
              <a:buBlip>
                <a:blip r:embed="rId3"/>
              </a:buBlip>
            </a:pPr>
            <a:r>
              <a:rPr lang="en-US" sz="3600" dirty="0">
                <a:solidFill>
                  <a:schemeClr val="tx1"/>
                </a:solidFill>
              </a:rPr>
              <a:t>Underexplaining</a:t>
            </a:r>
          </a:p>
          <a:p>
            <a:pPr lvl="1">
              <a:buSzPct val="125000"/>
              <a:buBlip>
                <a:blip r:embed="rId3"/>
              </a:buBlip>
            </a:pPr>
            <a:r>
              <a:rPr lang="en-US" sz="3600" dirty="0">
                <a:solidFill>
                  <a:schemeClr val="tx1"/>
                </a:solidFill>
              </a:rPr>
              <a:t>Can lead to unintended consequences</a:t>
            </a:r>
          </a:p>
          <a:p>
            <a:pPr>
              <a:buSzPct val="125000"/>
              <a:buBlip>
                <a:blip r:embed="rId3"/>
              </a:buBlip>
            </a:pPr>
            <a:r>
              <a:rPr lang="en-US" sz="3600" dirty="0">
                <a:solidFill>
                  <a:schemeClr val="tx1"/>
                </a:solidFill>
              </a:rPr>
              <a:t>Explain action as well as intent</a:t>
            </a:r>
          </a:p>
        </p:txBody>
      </p:sp>
      <p:pic>
        <p:nvPicPr>
          <p:cNvPr id="5" name="Picture 4">
            <a:extLst>
              <a:ext uri="{FF2B5EF4-FFF2-40B4-BE49-F238E27FC236}">
                <a16:creationId xmlns:a16="http://schemas.microsoft.com/office/drawing/2014/main" id="{9B5971AD-CFE0-4134-AEF3-E8A05BC3DF72}"/>
              </a:ext>
            </a:extLst>
          </p:cNvPr>
          <p:cNvPicPr>
            <a:picLocks noChangeAspect="1"/>
          </p:cNvPicPr>
          <p:nvPr/>
        </p:nvPicPr>
        <p:blipFill>
          <a:blip r:embed="rId4"/>
          <a:stretch>
            <a:fillRect/>
          </a:stretch>
        </p:blipFill>
        <p:spPr>
          <a:xfrm>
            <a:off x="7974389" y="2631675"/>
            <a:ext cx="3113315" cy="4226325"/>
          </a:xfrm>
          <a:prstGeom prst="rect">
            <a:avLst/>
          </a:prstGeom>
          <a:effectLst>
            <a:softEdge rad="63500"/>
          </a:effectLst>
        </p:spPr>
      </p:pic>
    </p:spTree>
    <p:extLst>
      <p:ext uri="{BB962C8B-B14F-4D97-AF65-F5344CB8AC3E}">
        <p14:creationId xmlns:p14="http://schemas.microsoft.com/office/powerpoint/2010/main" val="325028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C742-CA3B-4385-BE0A-37B02F7CB372}"/>
              </a:ext>
            </a:extLst>
          </p:cNvPr>
          <p:cNvSpPr>
            <a:spLocks noGrp="1"/>
          </p:cNvSpPr>
          <p:nvPr>
            <p:ph type="title"/>
          </p:nvPr>
        </p:nvSpPr>
        <p:spPr/>
        <p:txBody>
          <a:bodyPr>
            <a:noAutofit/>
          </a:bodyPr>
          <a:lstStyle/>
          <a:p>
            <a:r>
              <a:rPr lang="en-US" sz="5400" dirty="0">
                <a:solidFill>
                  <a:schemeClr val="tx1"/>
                </a:solidFill>
              </a:rPr>
              <a:t>As A Developer</a:t>
            </a:r>
          </a:p>
        </p:txBody>
      </p:sp>
      <p:sp>
        <p:nvSpPr>
          <p:cNvPr id="3" name="Content Placeholder 2">
            <a:extLst>
              <a:ext uri="{FF2B5EF4-FFF2-40B4-BE49-F238E27FC236}">
                <a16:creationId xmlns:a16="http://schemas.microsoft.com/office/drawing/2014/main" id="{250F81B5-F7F8-4A8D-B0FD-F0E79CC5449F}"/>
              </a:ext>
            </a:extLst>
          </p:cNvPr>
          <p:cNvSpPr>
            <a:spLocks noGrp="1"/>
          </p:cNvSpPr>
          <p:nvPr>
            <p:ph idx="1"/>
          </p:nvPr>
        </p:nvSpPr>
        <p:spPr>
          <a:xfrm>
            <a:off x="474134" y="1540433"/>
            <a:ext cx="8596668" cy="3777133"/>
          </a:xfrm>
        </p:spPr>
        <p:txBody>
          <a:bodyPr>
            <a:normAutofit/>
          </a:bodyPr>
          <a:lstStyle/>
          <a:p>
            <a:pPr>
              <a:buSzPct val="125000"/>
              <a:buBlip>
                <a:blip r:embed="rId3"/>
              </a:buBlip>
            </a:pPr>
            <a:r>
              <a:rPr lang="en-US" sz="3600" dirty="0">
                <a:solidFill>
                  <a:schemeClr val="tx1"/>
                </a:solidFill>
              </a:rPr>
              <a:t>Underexplaining </a:t>
            </a:r>
          </a:p>
          <a:p>
            <a:pPr lvl="1">
              <a:buSzPct val="125000"/>
              <a:buBlip>
                <a:blip r:embed="rId3"/>
              </a:buBlip>
            </a:pPr>
            <a:r>
              <a:rPr lang="en-US" sz="3600" dirty="0">
                <a:solidFill>
                  <a:schemeClr val="tx1"/>
                </a:solidFill>
              </a:rPr>
              <a:t>Missed Acceptance Criteria</a:t>
            </a:r>
          </a:p>
          <a:p>
            <a:pPr>
              <a:buSzPct val="125000"/>
              <a:buBlip>
                <a:blip r:embed="rId3"/>
              </a:buBlip>
            </a:pPr>
            <a:r>
              <a:rPr lang="en-US" sz="3600" dirty="0">
                <a:solidFill>
                  <a:schemeClr val="tx1"/>
                </a:solidFill>
              </a:rPr>
              <a:t>Re-explain back to the customer</a:t>
            </a:r>
          </a:p>
          <a:p>
            <a:pPr lvl="1">
              <a:buSzPct val="125000"/>
              <a:buBlip>
                <a:blip r:embed="rId3"/>
              </a:buBlip>
            </a:pPr>
            <a:r>
              <a:rPr lang="en-US" sz="3600" dirty="0">
                <a:solidFill>
                  <a:schemeClr val="tx1"/>
                </a:solidFill>
              </a:rPr>
              <a:t>Clearly, concisely</a:t>
            </a:r>
          </a:p>
          <a:p>
            <a:pPr lvl="1">
              <a:buSzPct val="125000"/>
              <a:buBlip>
                <a:blip r:embed="rId3"/>
              </a:buBlip>
            </a:pPr>
            <a:r>
              <a:rPr lang="en-US" sz="3600" dirty="0">
                <a:solidFill>
                  <a:schemeClr val="tx1"/>
                </a:solidFill>
              </a:rPr>
              <a:t>Reduces meetings later</a:t>
            </a:r>
          </a:p>
          <a:p>
            <a:pPr lvl="1">
              <a:buSzPct val="125000"/>
              <a:buBlip>
                <a:blip r:embed="rId3"/>
              </a:buBlip>
            </a:pPr>
            <a:r>
              <a:rPr lang="en-US" sz="3600" dirty="0">
                <a:solidFill>
                  <a:schemeClr val="tx1"/>
                </a:solidFill>
              </a:rPr>
              <a:t>Helps get it right the first time</a:t>
            </a:r>
          </a:p>
        </p:txBody>
      </p:sp>
    </p:spTree>
    <p:extLst>
      <p:ext uri="{BB962C8B-B14F-4D97-AF65-F5344CB8AC3E}">
        <p14:creationId xmlns:p14="http://schemas.microsoft.com/office/powerpoint/2010/main" val="24803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E19B-96B2-462B-8C84-A4782FCE3A4E}"/>
              </a:ext>
            </a:extLst>
          </p:cNvPr>
          <p:cNvSpPr>
            <a:spLocks noGrp="1"/>
          </p:cNvSpPr>
          <p:nvPr>
            <p:ph type="title"/>
          </p:nvPr>
        </p:nvSpPr>
        <p:spPr/>
        <p:txBody>
          <a:bodyPr>
            <a:noAutofit/>
          </a:bodyPr>
          <a:lstStyle/>
          <a:p>
            <a:r>
              <a:rPr lang="en-US" sz="5400" dirty="0">
                <a:solidFill>
                  <a:schemeClr val="tx1"/>
                </a:solidFill>
              </a:rPr>
              <a:t>About Me</a:t>
            </a:r>
          </a:p>
        </p:txBody>
      </p:sp>
      <p:sp>
        <p:nvSpPr>
          <p:cNvPr id="3" name="Content Placeholder 2">
            <a:extLst>
              <a:ext uri="{FF2B5EF4-FFF2-40B4-BE49-F238E27FC236}">
                <a16:creationId xmlns:a16="http://schemas.microsoft.com/office/drawing/2014/main" id="{8FAB2E35-9AA2-45B6-AD2D-1C7DD0E503E4}"/>
              </a:ext>
            </a:extLst>
          </p:cNvPr>
          <p:cNvSpPr>
            <a:spLocks noGrp="1"/>
          </p:cNvSpPr>
          <p:nvPr>
            <p:ph idx="1"/>
          </p:nvPr>
        </p:nvSpPr>
        <p:spPr>
          <a:xfrm>
            <a:off x="1346200" y="1393825"/>
            <a:ext cx="9494800" cy="3740000"/>
          </a:xfrm>
        </p:spPr>
        <p:txBody>
          <a:bodyPr>
            <a:normAutofit/>
          </a:bodyPr>
          <a:lstStyle/>
          <a:p>
            <a:pPr>
              <a:buSzPct val="125000"/>
              <a:buBlip>
                <a:blip r:embed="rId3"/>
              </a:buBlip>
            </a:pPr>
            <a:r>
              <a:rPr lang="en-US" sz="3600" dirty="0">
                <a:solidFill>
                  <a:schemeClr val="tx1"/>
                </a:solidFill>
              </a:rPr>
              <a:t>Developer for 8 years</a:t>
            </a:r>
          </a:p>
          <a:p>
            <a:pPr>
              <a:buSzPct val="125000"/>
              <a:buBlip>
                <a:blip r:embed="rId3"/>
              </a:buBlip>
            </a:pPr>
            <a:r>
              <a:rPr lang="en-US" sz="3600" dirty="0">
                <a:solidFill>
                  <a:schemeClr val="tx1"/>
                </a:solidFill>
              </a:rPr>
              <a:t>Ministry Brands</a:t>
            </a:r>
          </a:p>
          <a:p>
            <a:pPr lvl="1">
              <a:buSzPct val="125000"/>
              <a:buBlip>
                <a:blip r:embed="rId3"/>
              </a:buBlip>
            </a:pPr>
            <a:r>
              <a:rPr lang="en-US" sz="3600" dirty="0">
                <a:solidFill>
                  <a:schemeClr val="tx1"/>
                </a:solidFill>
              </a:rPr>
              <a:t>Interface for churches to do online giving</a:t>
            </a:r>
          </a:p>
        </p:txBody>
      </p:sp>
    </p:spTree>
    <p:extLst>
      <p:ext uri="{BB962C8B-B14F-4D97-AF65-F5344CB8AC3E}">
        <p14:creationId xmlns:p14="http://schemas.microsoft.com/office/powerpoint/2010/main" val="208454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47E5-BBB2-49E7-80D9-4E1EF1D6DA50}"/>
              </a:ext>
            </a:extLst>
          </p:cNvPr>
          <p:cNvSpPr>
            <a:spLocks noGrp="1"/>
          </p:cNvSpPr>
          <p:nvPr>
            <p:ph type="title"/>
          </p:nvPr>
        </p:nvSpPr>
        <p:spPr/>
        <p:txBody>
          <a:bodyPr>
            <a:normAutofit fontScale="90000"/>
          </a:bodyPr>
          <a:lstStyle/>
          <a:p>
            <a:r>
              <a:rPr lang="en-US" sz="5400" dirty="0">
                <a:solidFill>
                  <a:schemeClr val="tx1"/>
                </a:solidFill>
              </a:rPr>
              <a:t>Final Thoughts</a:t>
            </a:r>
          </a:p>
        </p:txBody>
      </p:sp>
      <p:sp>
        <p:nvSpPr>
          <p:cNvPr id="3" name="Content Placeholder 2">
            <a:extLst>
              <a:ext uri="{FF2B5EF4-FFF2-40B4-BE49-F238E27FC236}">
                <a16:creationId xmlns:a16="http://schemas.microsoft.com/office/drawing/2014/main" id="{1A281AC7-0726-4067-8E35-86CAEB209157}"/>
              </a:ext>
            </a:extLst>
          </p:cNvPr>
          <p:cNvSpPr>
            <a:spLocks noGrp="1"/>
          </p:cNvSpPr>
          <p:nvPr>
            <p:ph idx="1"/>
          </p:nvPr>
        </p:nvSpPr>
        <p:spPr>
          <a:xfrm>
            <a:off x="872066" y="1559000"/>
            <a:ext cx="9494800" cy="3740000"/>
          </a:xfrm>
        </p:spPr>
        <p:txBody>
          <a:bodyPr>
            <a:normAutofit/>
          </a:bodyPr>
          <a:lstStyle/>
          <a:p>
            <a:pPr>
              <a:buSzPct val="125000"/>
              <a:buBlip>
                <a:blip r:embed="rId3"/>
              </a:buBlip>
            </a:pPr>
            <a:r>
              <a:rPr lang="en-US" sz="3600" dirty="0">
                <a:solidFill>
                  <a:schemeClr val="tx1"/>
                </a:solidFill>
              </a:rPr>
              <a:t>Your hobbies can influence your career and vice versa</a:t>
            </a:r>
          </a:p>
          <a:p>
            <a:pPr>
              <a:buSzPct val="125000"/>
              <a:buBlip>
                <a:blip r:embed="rId3"/>
              </a:buBlip>
            </a:pPr>
            <a:r>
              <a:rPr lang="en-US" sz="3600" dirty="0">
                <a:solidFill>
                  <a:schemeClr val="tx1"/>
                </a:solidFill>
              </a:rPr>
              <a:t>Use this to your advantage</a:t>
            </a:r>
          </a:p>
        </p:txBody>
      </p:sp>
    </p:spTree>
    <p:extLst>
      <p:ext uri="{BB962C8B-B14F-4D97-AF65-F5344CB8AC3E}">
        <p14:creationId xmlns:p14="http://schemas.microsoft.com/office/powerpoint/2010/main" val="38231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9AD5FE-5567-4118-93D9-E93C1E64D2DE}"/>
              </a:ext>
            </a:extLst>
          </p:cNvPr>
          <p:cNvSpPr txBox="1"/>
          <p:nvPr/>
        </p:nvSpPr>
        <p:spPr>
          <a:xfrm>
            <a:off x="279837" y="828893"/>
            <a:ext cx="4353059" cy="3416320"/>
          </a:xfrm>
          <a:prstGeom prst="rect">
            <a:avLst/>
          </a:prstGeom>
          <a:noFill/>
        </p:spPr>
        <p:txBody>
          <a:bodyPr wrap="square" rtlCol="0">
            <a:spAutoFit/>
          </a:bodyPr>
          <a:lstStyle/>
          <a:p>
            <a:pPr algn="ctr"/>
            <a:r>
              <a:rPr lang="en-US" sz="7200" b="1" dirty="0">
                <a:ln w="22225">
                  <a:solidFill>
                    <a:srgbClr val="F6BB00"/>
                  </a:solidFill>
                </a:ln>
                <a:solidFill>
                  <a:srgbClr val="A80000"/>
                </a:solidFill>
                <a:latin typeface="Viner Hand ITC" panose="03070502030502020203" pitchFamily="66" charset="0"/>
              </a:rPr>
              <a:t>Dungeons</a:t>
            </a:r>
            <a:r>
              <a:rPr lang="en-US" sz="7200" b="1" dirty="0">
                <a:ln w="22225">
                  <a:solidFill>
                    <a:srgbClr val="F6BB00"/>
                  </a:solidFill>
                </a:ln>
                <a:solidFill>
                  <a:srgbClr val="C00000"/>
                </a:solidFill>
                <a:latin typeface="Viner Hand ITC" panose="03070502030502020203" pitchFamily="66" charset="0"/>
              </a:rPr>
              <a:t> </a:t>
            </a:r>
            <a:r>
              <a:rPr lang="en-US" sz="7200" b="1" dirty="0">
                <a:ln w="22225">
                  <a:solidFill>
                    <a:srgbClr val="F6BB00"/>
                  </a:solidFill>
                </a:ln>
                <a:solidFill>
                  <a:srgbClr val="A80000"/>
                </a:solidFill>
                <a:effectLst>
                  <a:outerShdw dist="50800" dir="5400000" sx="1000" sy="1000" algn="ctr" rotWithShape="0">
                    <a:srgbClr val="000000">
                      <a:alpha val="43137"/>
                    </a:srgbClr>
                  </a:outerShdw>
                </a:effectLst>
                <a:latin typeface="Viner Hand ITC" panose="03070502030502020203" pitchFamily="66" charset="0"/>
              </a:rPr>
              <a:t>and</a:t>
            </a:r>
            <a:r>
              <a:rPr lang="en-US" sz="7200" b="1" dirty="0">
                <a:ln w="22225">
                  <a:solidFill>
                    <a:srgbClr val="F6BB00"/>
                  </a:solidFill>
                </a:ln>
                <a:solidFill>
                  <a:srgbClr val="C00000"/>
                </a:solidFill>
                <a:latin typeface="Viner Hand ITC" panose="03070502030502020203" pitchFamily="66" charset="0"/>
              </a:rPr>
              <a:t> </a:t>
            </a:r>
            <a:r>
              <a:rPr lang="en-US" sz="7200" b="1" dirty="0">
                <a:ln w="22225">
                  <a:solidFill>
                    <a:srgbClr val="F6BB00"/>
                  </a:solidFill>
                </a:ln>
                <a:solidFill>
                  <a:srgbClr val="A80000"/>
                </a:solidFill>
                <a:latin typeface="Viner Hand ITC" panose="03070502030502020203" pitchFamily="66" charset="0"/>
              </a:rPr>
              <a:t>Dragons</a:t>
            </a:r>
          </a:p>
        </p:txBody>
      </p:sp>
      <p:sp>
        <p:nvSpPr>
          <p:cNvPr id="6" name="TextBox 5">
            <a:extLst>
              <a:ext uri="{FF2B5EF4-FFF2-40B4-BE49-F238E27FC236}">
                <a16:creationId xmlns:a16="http://schemas.microsoft.com/office/drawing/2014/main" id="{5899F4EA-0BAF-4383-92F9-092ED59BBD51}"/>
              </a:ext>
            </a:extLst>
          </p:cNvPr>
          <p:cNvSpPr txBox="1"/>
          <p:nvPr/>
        </p:nvSpPr>
        <p:spPr>
          <a:xfrm>
            <a:off x="1091205" y="367228"/>
            <a:ext cx="1365161" cy="923330"/>
          </a:xfrm>
          <a:prstGeom prst="rect">
            <a:avLst/>
          </a:prstGeom>
          <a:noFill/>
        </p:spPr>
        <p:txBody>
          <a:bodyPr wrap="square" rtlCol="0">
            <a:spAutoFit/>
          </a:bodyPr>
          <a:lstStyle/>
          <a:p>
            <a:r>
              <a:rPr lang="en-US" sz="5400" b="1" dirty="0">
                <a:ln w="22225">
                  <a:solidFill>
                    <a:srgbClr val="F6BB00"/>
                  </a:solidFill>
                </a:ln>
                <a:solidFill>
                  <a:srgbClr val="A80000"/>
                </a:solidFill>
                <a:latin typeface="Viner Hand ITC" panose="03070502030502020203" pitchFamily="66" charset="0"/>
              </a:rPr>
              <a:t>The</a:t>
            </a:r>
          </a:p>
        </p:txBody>
      </p:sp>
      <p:sp>
        <p:nvSpPr>
          <p:cNvPr id="7" name="TextBox 6">
            <a:extLst>
              <a:ext uri="{FF2B5EF4-FFF2-40B4-BE49-F238E27FC236}">
                <a16:creationId xmlns:a16="http://schemas.microsoft.com/office/drawing/2014/main" id="{F4EF9B15-45FF-4F02-AA39-1ECEDE743D59}"/>
              </a:ext>
            </a:extLst>
          </p:cNvPr>
          <p:cNvSpPr txBox="1"/>
          <p:nvPr/>
        </p:nvSpPr>
        <p:spPr>
          <a:xfrm>
            <a:off x="2842731" y="3831807"/>
            <a:ext cx="1918952" cy="923330"/>
          </a:xfrm>
          <a:prstGeom prst="rect">
            <a:avLst/>
          </a:prstGeom>
          <a:noFill/>
        </p:spPr>
        <p:txBody>
          <a:bodyPr wrap="square" rtlCol="0">
            <a:spAutoFit/>
          </a:bodyPr>
          <a:lstStyle/>
          <a:p>
            <a:r>
              <a:rPr lang="en-US" sz="5400" b="1" dirty="0">
                <a:ln w="22225">
                  <a:solidFill>
                    <a:srgbClr val="F6BB00"/>
                  </a:solidFill>
                </a:ln>
                <a:solidFill>
                  <a:srgbClr val="A80000"/>
                </a:solidFill>
                <a:latin typeface="Viner Hand ITC" panose="03070502030502020203" pitchFamily="66" charset="0"/>
              </a:rPr>
              <a:t>Talk</a:t>
            </a:r>
          </a:p>
        </p:txBody>
      </p:sp>
      <p:sp>
        <p:nvSpPr>
          <p:cNvPr id="8" name="Rectangle 7">
            <a:extLst>
              <a:ext uri="{FF2B5EF4-FFF2-40B4-BE49-F238E27FC236}">
                <a16:creationId xmlns:a16="http://schemas.microsoft.com/office/drawing/2014/main" id="{8BC68C3F-68C7-402C-B2A1-514CCE707D7F}"/>
              </a:ext>
            </a:extLst>
          </p:cNvPr>
          <p:cNvSpPr/>
          <p:nvPr/>
        </p:nvSpPr>
        <p:spPr>
          <a:xfrm>
            <a:off x="10005466" y="394865"/>
            <a:ext cx="1130451" cy="461665"/>
          </a:xfrm>
          <a:prstGeom prst="rect">
            <a:avLst/>
          </a:prstGeom>
        </p:spPr>
        <p:txBody>
          <a:bodyPr wrap="square">
            <a:spAutoFit/>
          </a:bodyPr>
          <a:lstStyle/>
          <a:p>
            <a:r>
              <a:rPr lang="en-US" sz="2400" dirty="0">
                <a:ln w="15875">
                  <a:solidFill>
                    <a:srgbClr val="FFC000">
                      <a:lumMod val="50000"/>
                    </a:srgbClr>
                  </a:solidFill>
                </a:ln>
                <a:solidFill>
                  <a:srgbClr val="FFC000">
                    <a:lumMod val="60000"/>
                    <a:lumOff val="40000"/>
                  </a:srgbClr>
                </a:solidFill>
                <a:latin typeface="Showcard Gothic" panose="04020904020102020604" pitchFamily="82" charset="0"/>
              </a:rPr>
              <a:t>With</a:t>
            </a:r>
          </a:p>
        </p:txBody>
      </p:sp>
      <p:sp>
        <p:nvSpPr>
          <p:cNvPr id="9" name="Rectangle 8">
            <a:extLst>
              <a:ext uri="{FF2B5EF4-FFF2-40B4-BE49-F238E27FC236}">
                <a16:creationId xmlns:a16="http://schemas.microsoft.com/office/drawing/2014/main" id="{372A1FB4-38CB-4CC2-BB33-7011085F0680}"/>
              </a:ext>
            </a:extLst>
          </p:cNvPr>
          <p:cNvSpPr/>
          <p:nvPr/>
        </p:nvSpPr>
        <p:spPr>
          <a:xfrm>
            <a:off x="9349421" y="818515"/>
            <a:ext cx="2442543" cy="1200329"/>
          </a:xfrm>
          <a:prstGeom prst="rect">
            <a:avLst/>
          </a:prstGeom>
        </p:spPr>
        <p:txBody>
          <a:bodyPr wrap="square">
            <a:spAutoFit/>
          </a:bodyPr>
          <a:lstStyle/>
          <a:p>
            <a:pPr algn="ctr"/>
            <a:r>
              <a:rPr lang="en-US" sz="3600" dirty="0">
                <a:ln w="25400">
                  <a:solidFill>
                    <a:srgbClr val="FFC000">
                      <a:lumMod val="50000"/>
                    </a:srgbClr>
                  </a:solidFill>
                </a:ln>
                <a:solidFill>
                  <a:srgbClr val="FFC000">
                    <a:lumMod val="60000"/>
                    <a:lumOff val="40000"/>
                  </a:srgbClr>
                </a:solidFill>
                <a:latin typeface="Showcard Gothic" panose="04020904020102020604" pitchFamily="82" charset="0"/>
              </a:rPr>
              <a:t>Houston Miller</a:t>
            </a:r>
          </a:p>
        </p:txBody>
      </p:sp>
      <p:sp>
        <p:nvSpPr>
          <p:cNvPr id="13" name="TextBox 12">
            <a:extLst>
              <a:ext uri="{FF2B5EF4-FFF2-40B4-BE49-F238E27FC236}">
                <a16:creationId xmlns:a16="http://schemas.microsoft.com/office/drawing/2014/main" id="{69B11459-546E-4C4E-BDE7-57C25E60C7C8}"/>
              </a:ext>
            </a:extLst>
          </p:cNvPr>
          <p:cNvSpPr txBox="1"/>
          <p:nvPr/>
        </p:nvSpPr>
        <p:spPr>
          <a:xfrm>
            <a:off x="7762816" y="5715228"/>
            <a:ext cx="2442543" cy="461665"/>
          </a:xfrm>
          <a:prstGeom prst="rect">
            <a:avLst/>
          </a:prstGeom>
          <a:noFill/>
        </p:spPr>
        <p:txBody>
          <a:bodyPr wrap="square" rtlCol="0">
            <a:spAutoFit/>
          </a:bodyPr>
          <a:lstStyle/>
          <a:p>
            <a:r>
              <a:rPr lang="en-US" sz="2400" b="1" dirty="0">
                <a:solidFill>
                  <a:schemeClr val="accent4">
                    <a:lumMod val="40000"/>
                    <a:lumOff val="60000"/>
                  </a:schemeClr>
                </a:solidFill>
              </a:rPr>
              <a:t>@</a:t>
            </a:r>
            <a:r>
              <a:rPr lang="en-US" sz="2400" b="1" dirty="0" err="1">
                <a:solidFill>
                  <a:schemeClr val="accent4">
                    <a:lumMod val="40000"/>
                    <a:lumOff val="60000"/>
                  </a:schemeClr>
                </a:solidFill>
              </a:rPr>
              <a:t>HueyTheDM</a:t>
            </a:r>
            <a:endParaRPr lang="en-US" sz="2400" b="1" dirty="0">
              <a:solidFill>
                <a:schemeClr val="accent4">
                  <a:lumMod val="40000"/>
                  <a:lumOff val="60000"/>
                </a:schemeClr>
              </a:solidFill>
            </a:endParaRPr>
          </a:p>
        </p:txBody>
      </p:sp>
      <p:sp>
        <p:nvSpPr>
          <p:cNvPr id="14" name="TextBox 13">
            <a:extLst>
              <a:ext uri="{FF2B5EF4-FFF2-40B4-BE49-F238E27FC236}">
                <a16:creationId xmlns:a16="http://schemas.microsoft.com/office/drawing/2014/main" id="{60FB2D09-2F01-4663-B6C5-21084ACEF538}"/>
              </a:ext>
            </a:extLst>
          </p:cNvPr>
          <p:cNvSpPr txBox="1"/>
          <p:nvPr/>
        </p:nvSpPr>
        <p:spPr>
          <a:xfrm>
            <a:off x="5350934" y="6224910"/>
            <a:ext cx="4713982" cy="461665"/>
          </a:xfrm>
          <a:prstGeom prst="rect">
            <a:avLst/>
          </a:prstGeom>
          <a:noFill/>
        </p:spPr>
        <p:txBody>
          <a:bodyPr wrap="square" rtlCol="0">
            <a:spAutoFit/>
          </a:bodyPr>
          <a:lstStyle/>
          <a:p>
            <a:pPr algn="r"/>
            <a:r>
              <a:rPr lang="en-US" sz="2400" b="1" dirty="0">
                <a:solidFill>
                  <a:schemeClr val="accent4">
                    <a:lumMod val="40000"/>
                    <a:lumOff val="60000"/>
                  </a:schemeClr>
                </a:solidFill>
              </a:rPr>
              <a:t>Linkedin.com/in/</a:t>
            </a:r>
            <a:r>
              <a:rPr lang="en-US" sz="2400" b="1" dirty="0" err="1">
                <a:solidFill>
                  <a:schemeClr val="accent4">
                    <a:lumMod val="40000"/>
                    <a:lumOff val="60000"/>
                  </a:schemeClr>
                </a:solidFill>
              </a:rPr>
              <a:t>houstonmiller</a:t>
            </a:r>
            <a:endParaRPr lang="en-US" sz="2400" b="1" dirty="0">
              <a:solidFill>
                <a:schemeClr val="accent4">
                  <a:lumMod val="40000"/>
                  <a:lumOff val="60000"/>
                </a:schemeClr>
              </a:solidFill>
            </a:endParaRPr>
          </a:p>
        </p:txBody>
      </p:sp>
      <p:pic>
        <p:nvPicPr>
          <p:cNvPr id="16" name="Picture 15">
            <a:extLst>
              <a:ext uri="{FF2B5EF4-FFF2-40B4-BE49-F238E27FC236}">
                <a16:creationId xmlns:a16="http://schemas.microsoft.com/office/drawing/2014/main" id="{6FDB82E3-8110-43EA-9157-05187B81F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359" y="6295690"/>
            <a:ext cx="328411" cy="328411"/>
          </a:xfrm>
          <a:prstGeom prst="rect">
            <a:avLst/>
          </a:prstGeom>
        </p:spPr>
      </p:pic>
      <p:pic>
        <p:nvPicPr>
          <p:cNvPr id="18" name="Picture 17">
            <a:extLst>
              <a:ext uri="{FF2B5EF4-FFF2-40B4-BE49-F238E27FC236}">
                <a16:creationId xmlns:a16="http://schemas.microsoft.com/office/drawing/2014/main" id="{631ACE35-B7CC-4099-A092-0145FA4AB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5359" y="5781856"/>
            <a:ext cx="328411" cy="328411"/>
          </a:xfrm>
          <a:prstGeom prst="rect">
            <a:avLst/>
          </a:prstGeom>
        </p:spPr>
      </p:pic>
    </p:spTree>
    <p:extLst>
      <p:ext uri="{BB962C8B-B14F-4D97-AF65-F5344CB8AC3E}">
        <p14:creationId xmlns:p14="http://schemas.microsoft.com/office/powerpoint/2010/main" val="2190036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80712-5E37-4386-940A-24DF99840F6B}"/>
              </a:ext>
            </a:extLst>
          </p:cNvPr>
          <p:cNvSpPr>
            <a:spLocks noGrp="1"/>
          </p:cNvSpPr>
          <p:nvPr>
            <p:ph type="title"/>
          </p:nvPr>
        </p:nvSpPr>
        <p:spPr/>
        <p:txBody>
          <a:bodyPr>
            <a:noAutofit/>
          </a:bodyPr>
          <a:lstStyle/>
          <a:p>
            <a:r>
              <a:rPr lang="en-US" sz="5400" dirty="0">
                <a:solidFill>
                  <a:schemeClr val="tx1"/>
                </a:solidFill>
              </a:rPr>
              <a:t>Inspiration</a:t>
            </a:r>
          </a:p>
        </p:txBody>
      </p:sp>
      <p:sp>
        <p:nvSpPr>
          <p:cNvPr id="3" name="Content Placeholder 2">
            <a:extLst>
              <a:ext uri="{FF2B5EF4-FFF2-40B4-BE49-F238E27FC236}">
                <a16:creationId xmlns:a16="http://schemas.microsoft.com/office/drawing/2014/main" id="{10EAAAC0-1EBF-46BF-863F-4A5A05BCD4B8}"/>
              </a:ext>
            </a:extLst>
          </p:cNvPr>
          <p:cNvSpPr>
            <a:spLocks noGrp="1"/>
          </p:cNvSpPr>
          <p:nvPr>
            <p:ph idx="1"/>
          </p:nvPr>
        </p:nvSpPr>
        <p:spPr/>
        <p:txBody>
          <a:bodyPr>
            <a:normAutofit/>
          </a:bodyPr>
          <a:lstStyle/>
          <a:p>
            <a:pPr>
              <a:buSzPct val="125000"/>
              <a:buBlip>
                <a:blip r:embed="rId3"/>
              </a:buBlip>
            </a:pPr>
            <a:r>
              <a:rPr lang="en-US" sz="2800" dirty="0">
                <a:solidFill>
                  <a:schemeClr val="tx1"/>
                </a:solidFill>
              </a:rPr>
              <a:t> </a:t>
            </a:r>
            <a:r>
              <a:rPr lang="en-US" sz="3600" dirty="0">
                <a:solidFill>
                  <a:schemeClr val="tx1"/>
                </a:solidFill>
              </a:rPr>
              <a:t>Similarities between Dungeons and Dragons and working on a development team</a:t>
            </a:r>
            <a:endParaRPr lang="en-US" sz="2800" dirty="0">
              <a:solidFill>
                <a:schemeClr val="tx1"/>
              </a:solidFill>
            </a:endParaRPr>
          </a:p>
        </p:txBody>
      </p:sp>
    </p:spTree>
    <p:extLst>
      <p:ext uri="{BB962C8B-B14F-4D97-AF65-F5344CB8AC3E}">
        <p14:creationId xmlns:p14="http://schemas.microsoft.com/office/powerpoint/2010/main" val="362380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3170-3BEB-44DF-8F5A-CA53E6F69794}"/>
              </a:ext>
            </a:extLst>
          </p:cNvPr>
          <p:cNvSpPr>
            <a:spLocks noGrp="1"/>
          </p:cNvSpPr>
          <p:nvPr>
            <p:ph type="title"/>
          </p:nvPr>
        </p:nvSpPr>
        <p:spPr/>
        <p:txBody>
          <a:bodyPr>
            <a:noAutofit/>
          </a:bodyPr>
          <a:lstStyle/>
          <a:p>
            <a:r>
              <a:rPr lang="en-US" sz="5400" dirty="0">
                <a:solidFill>
                  <a:schemeClr val="tx1"/>
                </a:solidFill>
              </a:rPr>
              <a:t>Dungeons and Dragons? What is that?</a:t>
            </a:r>
          </a:p>
        </p:txBody>
      </p:sp>
      <p:sp>
        <p:nvSpPr>
          <p:cNvPr id="3" name="Content Placeholder 2">
            <a:extLst>
              <a:ext uri="{FF2B5EF4-FFF2-40B4-BE49-F238E27FC236}">
                <a16:creationId xmlns:a16="http://schemas.microsoft.com/office/drawing/2014/main" id="{904030E0-85E9-4D35-8158-54142598723C}"/>
              </a:ext>
            </a:extLst>
          </p:cNvPr>
          <p:cNvSpPr>
            <a:spLocks noGrp="1"/>
          </p:cNvSpPr>
          <p:nvPr>
            <p:ph idx="1"/>
          </p:nvPr>
        </p:nvSpPr>
        <p:spPr>
          <a:xfrm>
            <a:off x="644677" y="2155371"/>
            <a:ext cx="8596668" cy="3407019"/>
          </a:xfrm>
        </p:spPr>
        <p:txBody>
          <a:bodyPr>
            <a:noAutofit/>
          </a:bodyPr>
          <a:lstStyle/>
          <a:p>
            <a:pPr>
              <a:buSzPct val="125000"/>
              <a:buBlip>
                <a:blip r:embed="rId2"/>
              </a:buBlip>
            </a:pPr>
            <a:r>
              <a:rPr lang="en-US" sz="3600" dirty="0">
                <a:solidFill>
                  <a:schemeClr val="tx1"/>
                </a:solidFill>
              </a:rPr>
              <a:t>Collaborative tactical/storytelling game using imagination and chance</a:t>
            </a:r>
          </a:p>
          <a:p>
            <a:pPr lvl="1">
              <a:buSzPct val="125000"/>
              <a:buBlip>
                <a:blip r:embed="rId2"/>
              </a:buBlip>
            </a:pPr>
            <a:r>
              <a:rPr lang="en-US" sz="3600" dirty="0">
                <a:solidFill>
                  <a:schemeClr val="tx1"/>
                </a:solidFill>
              </a:rPr>
              <a:t>Cops and Robbers with dice and a referee</a:t>
            </a:r>
          </a:p>
        </p:txBody>
      </p:sp>
      <p:pic>
        <p:nvPicPr>
          <p:cNvPr id="5" name="Picture 4">
            <a:extLst>
              <a:ext uri="{FF2B5EF4-FFF2-40B4-BE49-F238E27FC236}">
                <a16:creationId xmlns:a16="http://schemas.microsoft.com/office/drawing/2014/main" id="{DA2B5E42-ABAA-4E05-A449-258534678E2B}"/>
              </a:ext>
            </a:extLst>
          </p:cNvPr>
          <p:cNvPicPr>
            <a:picLocks noChangeAspect="1"/>
          </p:cNvPicPr>
          <p:nvPr/>
        </p:nvPicPr>
        <p:blipFill>
          <a:blip r:embed="rId3"/>
          <a:stretch>
            <a:fillRect/>
          </a:stretch>
        </p:blipFill>
        <p:spPr>
          <a:xfrm>
            <a:off x="8273142" y="3247571"/>
            <a:ext cx="3102429" cy="3102429"/>
          </a:xfrm>
          <a:prstGeom prst="rect">
            <a:avLst/>
          </a:prstGeom>
          <a:effectLst>
            <a:softEdge rad="127000"/>
          </a:effectLst>
        </p:spPr>
      </p:pic>
    </p:spTree>
    <p:extLst>
      <p:ext uri="{BB962C8B-B14F-4D97-AF65-F5344CB8AC3E}">
        <p14:creationId xmlns:p14="http://schemas.microsoft.com/office/powerpoint/2010/main" val="147285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AE772-6F7A-4ADF-A7F1-3A46C1744FC9}"/>
              </a:ext>
            </a:extLst>
          </p:cNvPr>
          <p:cNvSpPr>
            <a:spLocks noGrp="1"/>
          </p:cNvSpPr>
          <p:nvPr>
            <p:ph type="title"/>
          </p:nvPr>
        </p:nvSpPr>
        <p:spPr/>
        <p:txBody>
          <a:bodyPr>
            <a:noAutofit/>
          </a:bodyPr>
          <a:lstStyle/>
          <a:p>
            <a:r>
              <a:rPr lang="en-US" sz="5400" dirty="0">
                <a:solidFill>
                  <a:schemeClr val="tx1"/>
                </a:solidFill>
              </a:rPr>
              <a:t>Dungeons and Dragons? What is that?</a:t>
            </a:r>
          </a:p>
        </p:txBody>
      </p:sp>
      <p:sp>
        <p:nvSpPr>
          <p:cNvPr id="3" name="Content Placeholder 2">
            <a:extLst>
              <a:ext uri="{FF2B5EF4-FFF2-40B4-BE49-F238E27FC236}">
                <a16:creationId xmlns:a16="http://schemas.microsoft.com/office/drawing/2014/main" id="{85C50B41-D436-41FB-9105-62C9283B06AF}"/>
              </a:ext>
            </a:extLst>
          </p:cNvPr>
          <p:cNvSpPr>
            <a:spLocks noGrp="1"/>
          </p:cNvSpPr>
          <p:nvPr>
            <p:ph idx="1"/>
          </p:nvPr>
        </p:nvSpPr>
        <p:spPr>
          <a:xfrm>
            <a:off x="1346201" y="1583976"/>
            <a:ext cx="7137400" cy="3690048"/>
          </a:xfrm>
        </p:spPr>
        <p:txBody>
          <a:bodyPr/>
          <a:lstStyle/>
          <a:p>
            <a:pPr>
              <a:buSzPct val="125000"/>
              <a:buBlip>
                <a:blip r:embed="rId2"/>
              </a:buBlip>
            </a:pPr>
            <a:r>
              <a:rPr lang="en-US" sz="3600" dirty="0">
                <a:solidFill>
                  <a:schemeClr val="tx1"/>
                </a:solidFill>
              </a:rPr>
              <a:t>Dungeon Master (DM)</a:t>
            </a:r>
          </a:p>
          <a:p>
            <a:pPr lvl="1">
              <a:buSzPct val="125000"/>
              <a:buBlip>
                <a:blip r:embed="rId2"/>
              </a:buBlip>
            </a:pPr>
            <a:r>
              <a:rPr lang="en-US" sz="3600" dirty="0">
                <a:solidFill>
                  <a:schemeClr val="tx1"/>
                </a:solidFill>
              </a:rPr>
              <a:t>Referee, tells the players about the world and how the world reacts to them</a:t>
            </a:r>
          </a:p>
          <a:p>
            <a:endParaRPr lang="en-US" sz="3600" dirty="0">
              <a:solidFill>
                <a:schemeClr val="tx1"/>
              </a:solidFill>
            </a:endParaRPr>
          </a:p>
        </p:txBody>
      </p:sp>
      <p:pic>
        <p:nvPicPr>
          <p:cNvPr id="4" name="Picture 3">
            <a:extLst>
              <a:ext uri="{FF2B5EF4-FFF2-40B4-BE49-F238E27FC236}">
                <a16:creationId xmlns:a16="http://schemas.microsoft.com/office/drawing/2014/main" id="{6D44C56E-377D-43B8-9234-A2285CABF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474" y="2812341"/>
            <a:ext cx="3808592" cy="3808592"/>
          </a:xfrm>
          <a:prstGeom prst="rect">
            <a:avLst/>
          </a:prstGeom>
          <a:effectLst>
            <a:softEdge rad="63500"/>
          </a:effectLst>
        </p:spPr>
      </p:pic>
    </p:spTree>
    <p:extLst>
      <p:ext uri="{BB962C8B-B14F-4D97-AF65-F5344CB8AC3E}">
        <p14:creationId xmlns:p14="http://schemas.microsoft.com/office/powerpoint/2010/main" val="60946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D149-2F63-4555-A594-D332E876CBD5}"/>
              </a:ext>
            </a:extLst>
          </p:cNvPr>
          <p:cNvSpPr>
            <a:spLocks noGrp="1"/>
          </p:cNvSpPr>
          <p:nvPr>
            <p:ph type="title"/>
          </p:nvPr>
        </p:nvSpPr>
        <p:spPr/>
        <p:txBody>
          <a:bodyPr>
            <a:noAutofit/>
          </a:bodyPr>
          <a:lstStyle/>
          <a:p>
            <a:r>
              <a:rPr lang="en-US" sz="5400" dirty="0">
                <a:solidFill>
                  <a:schemeClr val="tx1"/>
                </a:solidFill>
              </a:rPr>
              <a:t>Dungeons and Dragons? What is that?</a:t>
            </a:r>
          </a:p>
        </p:txBody>
      </p:sp>
      <p:sp>
        <p:nvSpPr>
          <p:cNvPr id="3" name="Content Placeholder 2">
            <a:extLst>
              <a:ext uri="{FF2B5EF4-FFF2-40B4-BE49-F238E27FC236}">
                <a16:creationId xmlns:a16="http://schemas.microsoft.com/office/drawing/2014/main" id="{EC602CE4-73C3-457E-AA75-93D7F453FDBE}"/>
              </a:ext>
            </a:extLst>
          </p:cNvPr>
          <p:cNvSpPr>
            <a:spLocks noGrp="1"/>
          </p:cNvSpPr>
          <p:nvPr>
            <p:ph idx="1"/>
          </p:nvPr>
        </p:nvSpPr>
        <p:spPr>
          <a:xfrm>
            <a:off x="792199" y="1559000"/>
            <a:ext cx="10451533" cy="3740000"/>
          </a:xfrm>
        </p:spPr>
        <p:txBody>
          <a:bodyPr/>
          <a:lstStyle/>
          <a:p>
            <a:pPr>
              <a:buSzPct val="125000"/>
              <a:buBlip>
                <a:blip r:embed="rId2"/>
              </a:buBlip>
            </a:pPr>
            <a:r>
              <a:rPr lang="en-US" sz="3600" dirty="0">
                <a:solidFill>
                  <a:schemeClr val="tx1"/>
                </a:solidFill>
              </a:rPr>
              <a:t>Players</a:t>
            </a:r>
          </a:p>
          <a:p>
            <a:pPr lvl="1">
              <a:buSzPct val="125000"/>
              <a:buBlip>
                <a:blip r:embed="rId2"/>
              </a:buBlip>
            </a:pPr>
            <a:r>
              <a:rPr lang="en-US" sz="3600" dirty="0">
                <a:solidFill>
                  <a:schemeClr val="tx1"/>
                </a:solidFill>
              </a:rPr>
              <a:t>Pretend to be characters they create and interact with the world</a:t>
            </a:r>
          </a:p>
          <a:p>
            <a:pPr marL="101600" indent="0">
              <a:buNone/>
            </a:pPr>
            <a:endParaRPr lang="en-US" sz="3600" dirty="0">
              <a:solidFill>
                <a:schemeClr val="tx1"/>
              </a:solidFill>
            </a:endParaRPr>
          </a:p>
        </p:txBody>
      </p:sp>
      <p:pic>
        <p:nvPicPr>
          <p:cNvPr id="5" name="Picture 4">
            <a:extLst>
              <a:ext uri="{FF2B5EF4-FFF2-40B4-BE49-F238E27FC236}">
                <a16:creationId xmlns:a16="http://schemas.microsoft.com/office/drawing/2014/main" id="{A20123E9-7E39-473D-B461-A040B5F730B1}"/>
              </a:ext>
            </a:extLst>
          </p:cNvPr>
          <p:cNvPicPr>
            <a:picLocks noChangeAspect="1"/>
          </p:cNvPicPr>
          <p:nvPr/>
        </p:nvPicPr>
        <p:blipFill>
          <a:blip r:embed="rId3"/>
          <a:stretch>
            <a:fillRect/>
          </a:stretch>
        </p:blipFill>
        <p:spPr>
          <a:xfrm>
            <a:off x="4919700" y="3215525"/>
            <a:ext cx="6482937" cy="3642475"/>
          </a:xfrm>
          <a:prstGeom prst="rect">
            <a:avLst/>
          </a:prstGeom>
          <a:effectLst>
            <a:softEdge rad="63500"/>
          </a:effectLst>
        </p:spPr>
      </p:pic>
    </p:spTree>
    <p:extLst>
      <p:ext uri="{BB962C8B-B14F-4D97-AF65-F5344CB8AC3E}">
        <p14:creationId xmlns:p14="http://schemas.microsoft.com/office/powerpoint/2010/main" val="319656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DB96-5A1C-40E1-9F9B-6687EEE3B99B}"/>
              </a:ext>
            </a:extLst>
          </p:cNvPr>
          <p:cNvSpPr>
            <a:spLocks noGrp="1"/>
          </p:cNvSpPr>
          <p:nvPr>
            <p:ph type="title"/>
          </p:nvPr>
        </p:nvSpPr>
        <p:spPr/>
        <p:txBody>
          <a:bodyPr>
            <a:normAutofit fontScale="90000"/>
          </a:bodyPr>
          <a:lstStyle/>
          <a:p>
            <a:r>
              <a:rPr lang="en-US" sz="5400" dirty="0">
                <a:solidFill>
                  <a:schemeClr val="tx1"/>
                </a:solidFill>
              </a:rPr>
              <a:t>What D&amp;D Has Taught Me</a:t>
            </a:r>
          </a:p>
        </p:txBody>
      </p:sp>
      <p:sp>
        <p:nvSpPr>
          <p:cNvPr id="3" name="Content Placeholder 2">
            <a:extLst>
              <a:ext uri="{FF2B5EF4-FFF2-40B4-BE49-F238E27FC236}">
                <a16:creationId xmlns:a16="http://schemas.microsoft.com/office/drawing/2014/main" id="{A14DC834-9596-4964-AAD3-710E1EE8E52E}"/>
              </a:ext>
            </a:extLst>
          </p:cNvPr>
          <p:cNvSpPr>
            <a:spLocks noGrp="1"/>
          </p:cNvSpPr>
          <p:nvPr>
            <p:ph idx="1"/>
          </p:nvPr>
        </p:nvSpPr>
        <p:spPr>
          <a:xfrm>
            <a:off x="1346200" y="1559000"/>
            <a:ext cx="9494800" cy="3740000"/>
          </a:xfrm>
        </p:spPr>
        <p:txBody>
          <a:bodyPr>
            <a:normAutofit/>
          </a:bodyPr>
          <a:lstStyle/>
          <a:p>
            <a:pPr>
              <a:buSzPct val="125000"/>
              <a:buBlip>
                <a:blip r:embed="rId2"/>
              </a:buBlip>
            </a:pPr>
            <a:r>
              <a:rPr lang="en-US" sz="3600" dirty="0">
                <a:solidFill>
                  <a:schemeClr val="tx1"/>
                </a:solidFill>
              </a:rPr>
              <a:t>Yes, and…</a:t>
            </a:r>
          </a:p>
          <a:p>
            <a:pPr>
              <a:buSzPct val="125000"/>
              <a:buBlip>
                <a:blip r:embed="rId2"/>
              </a:buBlip>
            </a:pPr>
            <a:r>
              <a:rPr lang="en-US" sz="3600" dirty="0">
                <a:solidFill>
                  <a:schemeClr val="tx1"/>
                </a:solidFill>
              </a:rPr>
              <a:t>Know when to speak up</a:t>
            </a:r>
          </a:p>
          <a:p>
            <a:pPr>
              <a:buSzPct val="125000"/>
              <a:buBlip>
                <a:blip r:embed="rId2"/>
              </a:buBlip>
            </a:pPr>
            <a:r>
              <a:rPr lang="en-US" sz="3600" dirty="0">
                <a:solidFill>
                  <a:schemeClr val="tx1"/>
                </a:solidFill>
              </a:rPr>
              <a:t>Know when to be quiet</a:t>
            </a:r>
          </a:p>
          <a:p>
            <a:pPr>
              <a:buSzPct val="125000"/>
              <a:buBlip>
                <a:blip r:embed="rId2"/>
              </a:buBlip>
            </a:pPr>
            <a:r>
              <a:rPr lang="en-US" sz="3600" dirty="0">
                <a:solidFill>
                  <a:schemeClr val="tx1"/>
                </a:solidFill>
              </a:rPr>
              <a:t>Team work and problem solving</a:t>
            </a:r>
          </a:p>
          <a:p>
            <a:pPr>
              <a:buSzPct val="125000"/>
              <a:buBlip>
                <a:blip r:embed="rId2"/>
              </a:buBlip>
            </a:pPr>
            <a:r>
              <a:rPr lang="en-US" sz="3600" dirty="0">
                <a:solidFill>
                  <a:schemeClr val="tx1"/>
                </a:solidFill>
              </a:rPr>
              <a:t>Communication through storytelling</a:t>
            </a:r>
          </a:p>
        </p:txBody>
      </p:sp>
    </p:spTree>
    <p:extLst>
      <p:ext uri="{BB962C8B-B14F-4D97-AF65-F5344CB8AC3E}">
        <p14:creationId xmlns:p14="http://schemas.microsoft.com/office/powerpoint/2010/main" val="233620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1A00-74D5-4C50-995D-255F7A6FADFB}"/>
              </a:ext>
            </a:extLst>
          </p:cNvPr>
          <p:cNvSpPr>
            <a:spLocks noGrp="1"/>
          </p:cNvSpPr>
          <p:nvPr>
            <p:ph type="title"/>
          </p:nvPr>
        </p:nvSpPr>
        <p:spPr/>
        <p:txBody>
          <a:bodyPr>
            <a:noAutofit/>
          </a:bodyPr>
          <a:lstStyle/>
          <a:p>
            <a:r>
              <a:rPr lang="en-US" sz="6000" dirty="0">
                <a:solidFill>
                  <a:schemeClr val="accent1"/>
                </a:solidFill>
              </a:rPr>
              <a:t>Say Yes, or Yes and…</a:t>
            </a:r>
          </a:p>
        </p:txBody>
      </p:sp>
      <p:pic>
        <p:nvPicPr>
          <p:cNvPr id="5" name="Content Placeholder 4">
            <a:extLst>
              <a:ext uri="{FF2B5EF4-FFF2-40B4-BE49-F238E27FC236}">
                <a16:creationId xmlns:a16="http://schemas.microsoft.com/office/drawing/2014/main" id="{E3CE7606-DCCD-4E6E-B08C-E152D4B38D77}"/>
              </a:ext>
            </a:extLst>
          </p:cNvPr>
          <p:cNvPicPr>
            <a:picLocks noGrp="1" noChangeAspect="1"/>
          </p:cNvPicPr>
          <p:nvPr>
            <p:ph idx="1"/>
          </p:nvPr>
        </p:nvPicPr>
        <p:blipFill>
          <a:blip r:embed="rId3"/>
          <a:stretch>
            <a:fillRect/>
          </a:stretch>
        </p:blipFill>
        <p:spPr>
          <a:xfrm>
            <a:off x="3288506" y="1193800"/>
            <a:ext cx="5610225" cy="3740150"/>
          </a:xfrm>
          <a:effectLst>
            <a:softEdge rad="63500"/>
          </a:effectLst>
        </p:spPr>
      </p:pic>
    </p:spTree>
    <p:extLst>
      <p:ext uri="{BB962C8B-B14F-4D97-AF65-F5344CB8AC3E}">
        <p14:creationId xmlns:p14="http://schemas.microsoft.com/office/powerpoint/2010/main" val="627596180"/>
      </p:ext>
    </p:extLst>
  </p:cSld>
  <p:clrMapOvr>
    <a:masterClrMapping/>
  </p:clrMapOvr>
</p:sld>
</file>

<file path=ppt/theme/theme1.xml><?xml version="1.0" encoding="utf-8"?>
<a:theme xmlns:a="http://schemas.openxmlformats.org/drawingml/2006/main" name="Halloween2018">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1776</TotalTime>
  <Words>1331</Words>
  <Application>Microsoft Office PowerPoint</Application>
  <PresentationFormat>Widescreen</PresentationFormat>
  <Paragraphs>179</Paragraphs>
  <Slides>31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Bitter</vt:lpstr>
      <vt:lpstr>Calibri</vt:lpstr>
      <vt:lpstr>Peralta</vt:lpstr>
      <vt:lpstr>Showcard Gothic</vt:lpstr>
      <vt:lpstr>Viner Hand ITC</vt:lpstr>
      <vt:lpstr>Halloween2018</vt:lpstr>
      <vt:lpstr>Navigating the Dungeons &amp; Dragons of Your Career</vt:lpstr>
      <vt:lpstr>PowerPoint Presentation</vt:lpstr>
      <vt:lpstr>About Me</vt:lpstr>
      <vt:lpstr>Inspiration</vt:lpstr>
      <vt:lpstr>Dungeons and Dragons? What is that?</vt:lpstr>
      <vt:lpstr>Dungeons and Dragons? What is that?</vt:lpstr>
      <vt:lpstr>Dungeons and Dragons? What is that?</vt:lpstr>
      <vt:lpstr>What D&amp;D Has Taught Me</vt:lpstr>
      <vt:lpstr>Say Yes, or Yes and…</vt:lpstr>
      <vt:lpstr>PowerPoint Presentation</vt:lpstr>
      <vt:lpstr>As A Dungeon Master</vt:lpstr>
      <vt:lpstr>As A Developer</vt:lpstr>
      <vt:lpstr>Knowing When to Speak Up</vt:lpstr>
      <vt:lpstr>As A Dungeon Master</vt:lpstr>
      <vt:lpstr>As A Player</vt:lpstr>
      <vt:lpstr>As A Developer</vt:lpstr>
      <vt:lpstr>Knowing When To Keep Quiet</vt:lpstr>
      <vt:lpstr>As A Dungeon Master</vt:lpstr>
      <vt:lpstr>As A Player</vt:lpstr>
      <vt:lpstr>As A Developer</vt:lpstr>
      <vt:lpstr>Teamwork</vt:lpstr>
      <vt:lpstr>Teamwork and Problem Solving in D&amp;D</vt:lpstr>
      <vt:lpstr>Teamwork and Problem Solving in Development</vt:lpstr>
      <vt:lpstr>Communication</vt:lpstr>
      <vt:lpstr>As A Dungeon Master</vt:lpstr>
      <vt:lpstr>Underexplaining</vt:lpstr>
      <vt:lpstr>Overexplaining</vt:lpstr>
      <vt:lpstr>As A Player</vt:lpstr>
      <vt:lpstr>As A Developer</vt:lpstr>
      <vt:lpstr>Final Thoughts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Dungeons and Dragons of Your Career</dc:title>
  <dc:creator>Houston Miller</dc:creator>
  <cp:lastModifiedBy>Houston Miller</cp:lastModifiedBy>
  <cp:revision>61</cp:revision>
  <dcterms:created xsi:type="dcterms:W3CDTF">2019-03-16T15:52:39Z</dcterms:created>
  <dcterms:modified xsi:type="dcterms:W3CDTF">2019-10-12T13:48:19Z</dcterms:modified>
</cp:coreProperties>
</file>